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3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4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5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6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8" r:id="rId3"/>
  </p:sldMasterIdLst>
  <p:notesMasterIdLst>
    <p:notesMasterId r:id="rId44"/>
  </p:notesMasterIdLst>
  <p:sldIdLst>
    <p:sldId id="256" r:id="rId4"/>
    <p:sldId id="259" r:id="rId5"/>
    <p:sldId id="260" r:id="rId6"/>
    <p:sldId id="261" r:id="rId7"/>
    <p:sldId id="298" r:id="rId8"/>
    <p:sldId id="302" r:id="rId9"/>
    <p:sldId id="276" r:id="rId10"/>
    <p:sldId id="304" r:id="rId11"/>
    <p:sldId id="303" r:id="rId12"/>
    <p:sldId id="329" r:id="rId13"/>
    <p:sldId id="330" r:id="rId14"/>
    <p:sldId id="263" r:id="rId15"/>
    <p:sldId id="308" r:id="rId16"/>
    <p:sldId id="341" r:id="rId17"/>
    <p:sldId id="307" r:id="rId18"/>
    <p:sldId id="310" r:id="rId19"/>
    <p:sldId id="311" r:id="rId20"/>
    <p:sldId id="312" r:id="rId21"/>
    <p:sldId id="313" r:id="rId22"/>
    <p:sldId id="306" r:id="rId23"/>
    <p:sldId id="345" r:id="rId24"/>
    <p:sldId id="321" r:id="rId25"/>
    <p:sldId id="346" r:id="rId26"/>
    <p:sldId id="322" r:id="rId27"/>
    <p:sldId id="315" r:id="rId28"/>
    <p:sldId id="342" r:id="rId29"/>
    <p:sldId id="343" r:id="rId30"/>
    <p:sldId id="344" r:id="rId31"/>
    <p:sldId id="325" r:id="rId32"/>
    <p:sldId id="319" r:id="rId33"/>
    <p:sldId id="320" r:id="rId34"/>
    <p:sldId id="326" r:id="rId35"/>
    <p:sldId id="334" r:id="rId36"/>
    <p:sldId id="335" r:id="rId37"/>
    <p:sldId id="336" r:id="rId38"/>
    <p:sldId id="337" r:id="rId39"/>
    <p:sldId id="347" r:id="rId40"/>
    <p:sldId id="339" r:id="rId41"/>
    <p:sldId id="348" r:id="rId42"/>
    <p:sldId id="34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3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4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5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6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</a:t>
            </a:r>
            <a:r>
              <a:rPr lang="en-US" b="1" baseline="0"/>
              <a:t> Input Allocation: Total Population vs TD Only Population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Population!$A$1:$A$2</c:f>
              <c:strCache>
                <c:ptCount val="2"/>
                <c:pt idx="0">
                  <c:v>Total Population</c:v>
                </c:pt>
                <c:pt idx="1">
                  <c:v>TD Only Population</c:v>
                </c:pt>
              </c:strCache>
            </c:strRef>
          </c:cat>
          <c:val>
            <c:numRef>
              <c:f>Population!$B$1:$B$2</c:f>
              <c:numCache>
                <c:formatCode>_("$"* #,##0.00_);_("$"* \(#,##0.00\);_("$"* "-"??_);_(@_)</c:formatCode>
                <c:ptCount val="2"/>
                <c:pt idx="0">
                  <c:v>0.37</c:v>
                </c:pt>
                <c:pt idx="1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4-4AEA-B642-6FEC0AD21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5015759"/>
        <c:axId val="379482543"/>
      </c:barChart>
      <c:catAx>
        <c:axId val="28501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482543"/>
        <c:crosses val="autoZero"/>
        <c:auto val="1"/>
        <c:lblAlgn val="ctr"/>
        <c:lblOffset val="100"/>
        <c:noMultiLvlLbl val="0"/>
      </c:catAx>
      <c:valAx>
        <c:axId val="379482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01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Relationship of CLM to DVMT (2018)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dk1">
                      <a:tint val="885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dk1">
                      <a:tint val="885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dk1">
                      <a:tint val="885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dk1">
                    <a:tint val="88500"/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dk1">
                    <a:tint val="88500"/>
                  </a:schemeClr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23224581171051098"/>
                  <c:y val="-5.842678756064584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1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Sheet1!$F$2:$F$68</c:f>
              <c:numCache>
                <c:formatCode>General</c:formatCode>
                <c:ptCount val="67"/>
                <c:pt idx="0">
                  <c:v>1820.154</c:v>
                </c:pt>
                <c:pt idx="1">
                  <c:v>1034.806</c:v>
                </c:pt>
                <c:pt idx="2">
                  <c:v>1538.972</c:v>
                </c:pt>
                <c:pt idx="3">
                  <c:v>449.06900000000002</c:v>
                </c:pt>
                <c:pt idx="4">
                  <c:v>3580.79</c:v>
                </c:pt>
                <c:pt idx="5">
                  <c:v>5093.6439999999993</c:v>
                </c:pt>
                <c:pt idx="6">
                  <c:v>593.68100000000004</c:v>
                </c:pt>
                <c:pt idx="7">
                  <c:v>2286.9680000000003</c:v>
                </c:pt>
                <c:pt idx="8">
                  <c:v>2498.665</c:v>
                </c:pt>
                <c:pt idx="9">
                  <c:v>1241.0319999999999</c:v>
                </c:pt>
                <c:pt idx="10">
                  <c:v>1655.095</c:v>
                </c:pt>
                <c:pt idx="11">
                  <c:v>1540.741</c:v>
                </c:pt>
                <c:pt idx="12">
                  <c:v>514.84</c:v>
                </c:pt>
                <c:pt idx="13">
                  <c:v>585.59299999999996</c:v>
                </c:pt>
                <c:pt idx="14">
                  <c:v>4637.3519999999999</c:v>
                </c:pt>
                <c:pt idx="15">
                  <c:v>2222.7830000000004</c:v>
                </c:pt>
                <c:pt idx="16">
                  <c:v>989.86199999999997</c:v>
                </c:pt>
                <c:pt idx="17">
                  <c:v>400.95400000000001</c:v>
                </c:pt>
                <c:pt idx="18">
                  <c:v>985.10599999999999</c:v>
                </c:pt>
                <c:pt idx="19">
                  <c:v>577.77599999999995</c:v>
                </c:pt>
                <c:pt idx="20">
                  <c:v>387.52100000000002</c:v>
                </c:pt>
                <c:pt idx="21">
                  <c:v>419.41</c:v>
                </c:pt>
                <c:pt idx="22">
                  <c:v>665.43000000000006</c:v>
                </c:pt>
                <c:pt idx="23">
                  <c:v>649.72500000000002</c:v>
                </c:pt>
                <c:pt idx="24">
                  <c:v>621.67499999999995</c:v>
                </c:pt>
                <c:pt idx="25">
                  <c:v>1812.2809999999999</c:v>
                </c:pt>
                <c:pt idx="26">
                  <c:v>1679.1149999999998</c:v>
                </c:pt>
                <c:pt idx="27">
                  <c:v>5318.7910000000002</c:v>
                </c:pt>
                <c:pt idx="28">
                  <c:v>937.62199999999996</c:v>
                </c:pt>
                <c:pt idx="29">
                  <c:v>1108.769</c:v>
                </c:pt>
                <c:pt idx="30">
                  <c:v>1737.394</c:v>
                </c:pt>
                <c:pt idx="31">
                  <c:v>693.85299999999995</c:v>
                </c:pt>
                <c:pt idx="32">
                  <c:v>490.83</c:v>
                </c:pt>
                <c:pt idx="33">
                  <c:v>2414.6619999999998</c:v>
                </c:pt>
                <c:pt idx="34">
                  <c:v>4572.5469999999996</c:v>
                </c:pt>
                <c:pt idx="35">
                  <c:v>1656.0809999999999</c:v>
                </c:pt>
                <c:pt idx="36">
                  <c:v>1339.88</c:v>
                </c:pt>
                <c:pt idx="37">
                  <c:v>813.71</c:v>
                </c:pt>
                <c:pt idx="38">
                  <c:v>878.72500000000002</c:v>
                </c:pt>
                <c:pt idx="39">
                  <c:v>1967.816</c:v>
                </c:pt>
                <c:pt idx="40">
                  <c:v>4037.2130000000002</c:v>
                </c:pt>
                <c:pt idx="41">
                  <c:v>742.15599999999995</c:v>
                </c:pt>
                <c:pt idx="42">
                  <c:v>7264.7389999999996</c:v>
                </c:pt>
                <c:pt idx="43">
                  <c:v>728.94</c:v>
                </c:pt>
                <c:pt idx="44">
                  <c:v>791.93599999999992</c:v>
                </c:pt>
                <c:pt idx="45">
                  <c:v>1584.261</c:v>
                </c:pt>
                <c:pt idx="46">
                  <c:v>535.76499999999999</c:v>
                </c:pt>
                <c:pt idx="47">
                  <c:v>4717.692</c:v>
                </c:pt>
                <c:pt idx="48">
                  <c:v>1568.5840000000001</c:v>
                </c:pt>
                <c:pt idx="49">
                  <c:v>3941.05</c:v>
                </c:pt>
                <c:pt idx="50">
                  <c:v>2390.1660000000002</c:v>
                </c:pt>
                <c:pt idx="51">
                  <c:v>3665.7110000000002</c:v>
                </c:pt>
                <c:pt idx="52">
                  <c:v>4481.0950000000003</c:v>
                </c:pt>
                <c:pt idx="53">
                  <c:v>1972.0640000000001</c:v>
                </c:pt>
                <c:pt idx="54">
                  <c:v>1286.374</c:v>
                </c:pt>
                <c:pt idx="55">
                  <c:v>1769.212</c:v>
                </c:pt>
                <c:pt idx="56">
                  <c:v>1974.136</c:v>
                </c:pt>
                <c:pt idx="57">
                  <c:v>2453.248</c:v>
                </c:pt>
                <c:pt idx="58">
                  <c:v>1643.9449999999999</c:v>
                </c:pt>
                <c:pt idx="59">
                  <c:v>1237.068</c:v>
                </c:pt>
                <c:pt idx="60">
                  <c:v>1546.8609999999999</c:v>
                </c:pt>
                <c:pt idx="61">
                  <c:v>917.06700000000001</c:v>
                </c:pt>
                <c:pt idx="62">
                  <c:v>327.315</c:v>
                </c:pt>
                <c:pt idx="63">
                  <c:v>3375.7209999999995</c:v>
                </c:pt>
                <c:pt idx="64">
                  <c:v>1071.194</c:v>
                </c:pt>
                <c:pt idx="65">
                  <c:v>1391.4580000000001</c:v>
                </c:pt>
                <c:pt idx="66">
                  <c:v>1270.5329999999999</c:v>
                </c:pt>
              </c:numCache>
            </c:numRef>
          </c:xVal>
          <c:yVal>
            <c:numRef>
              <c:f>Sheet1!$D$2:$D$68</c:f>
              <c:numCache>
                <c:formatCode>General</c:formatCode>
                <c:ptCount val="67"/>
                <c:pt idx="0">
                  <c:v>8883635.6510000005</c:v>
                </c:pt>
                <c:pt idx="1">
                  <c:v>1735824.8059999999</c:v>
                </c:pt>
                <c:pt idx="2">
                  <c:v>5535455.1500000004</c:v>
                </c:pt>
                <c:pt idx="3">
                  <c:v>1221813.423</c:v>
                </c:pt>
                <c:pt idx="4">
                  <c:v>19010190.963</c:v>
                </c:pt>
                <c:pt idx="5">
                  <c:v>47939720.689999998</c:v>
                </c:pt>
                <c:pt idx="6">
                  <c:v>698139.50199999998</c:v>
                </c:pt>
                <c:pt idx="7">
                  <c:v>6698501.4649999999</c:v>
                </c:pt>
                <c:pt idx="8">
                  <c:v>5003923.2719999999</c:v>
                </c:pt>
                <c:pt idx="9">
                  <c:v>4937950.8600000003</c:v>
                </c:pt>
                <c:pt idx="10">
                  <c:v>10226143.675999999</c:v>
                </c:pt>
                <c:pt idx="11">
                  <c:v>4216992.7579999994</c:v>
                </c:pt>
                <c:pt idx="12">
                  <c:v>1129999.4980000001</c:v>
                </c:pt>
                <c:pt idx="13">
                  <c:v>689743.9</c:v>
                </c:pt>
                <c:pt idx="14">
                  <c:v>31761376.866</c:v>
                </c:pt>
                <c:pt idx="15">
                  <c:v>9879268.7390000001</c:v>
                </c:pt>
                <c:pt idx="16">
                  <c:v>3892608.7420000001</c:v>
                </c:pt>
                <c:pt idx="17">
                  <c:v>536228.99699999997</c:v>
                </c:pt>
                <c:pt idx="18">
                  <c:v>2459557.128</c:v>
                </c:pt>
                <c:pt idx="19">
                  <c:v>728347.75</c:v>
                </c:pt>
                <c:pt idx="20">
                  <c:v>623916.96299999999</c:v>
                </c:pt>
                <c:pt idx="21">
                  <c:v>605075.71299999999</c:v>
                </c:pt>
                <c:pt idx="22">
                  <c:v>1588008.8829999999</c:v>
                </c:pt>
                <c:pt idx="23">
                  <c:v>1074968.446</c:v>
                </c:pt>
                <c:pt idx="24">
                  <c:v>1220828.385</c:v>
                </c:pt>
                <c:pt idx="25">
                  <c:v>5405572.1890000002</c:v>
                </c:pt>
                <c:pt idx="26">
                  <c:v>3222244.676</c:v>
                </c:pt>
                <c:pt idx="27">
                  <c:v>39256027.645000003</c:v>
                </c:pt>
                <c:pt idx="28">
                  <c:v>1189111.027</c:v>
                </c:pt>
                <c:pt idx="29">
                  <c:v>4835853.3149999995</c:v>
                </c:pt>
                <c:pt idx="30">
                  <c:v>3066182.5079999999</c:v>
                </c:pt>
                <c:pt idx="31">
                  <c:v>1200649.034</c:v>
                </c:pt>
                <c:pt idx="32">
                  <c:v>424334.8</c:v>
                </c:pt>
                <c:pt idx="33">
                  <c:v>10095864.604</c:v>
                </c:pt>
                <c:pt idx="34">
                  <c:v>21428481.408999998</c:v>
                </c:pt>
                <c:pt idx="35">
                  <c:v>7894933.4729999993</c:v>
                </c:pt>
                <c:pt idx="36">
                  <c:v>1811995.287</c:v>
                </c:pt>
                <c:pt idx="37">
                  <c:v>568134.73199999996</c:v>
                </c:pt>
                <c:pt idx="38">
                  <c:v>1701526.87</c:v>
                </c:pt>
                <c:pt idx="39">
                  <c:v>10587885.921</c:v>
                </c:pt>
                <c:pt idx="40">
                  <c:v>12570246.386</c:v>
                </c:pt>
                <c:pt idx="41">
                  <c:v>6521132.2549999999</c:v>
                </c:pt>
                <c:pt idx="42">
                  <c:v>55618336.555</c:v>
                </c:pt>
                <c:pt idx="43">
                  <c:v>2994118.5350000001</c:v>
                </c:pt>
                <c:pt idx="44">
                  <c:v>2932819.9740000004</c:v>
                </c:pt>
                <c:pt idx="45">
                  <c:v>6344695.6610000003</c:v>
                </c:pt>
                <c:pt idx="46">
                  <c:v>1431730.9569999999</c:v>
                </c:pt>
                <c:pt idx="47">
                  <c:v>42527605.420000002</c:v>
                </c:pt>
                <c:pt idx="48">
                  <c:v>11317977.413000001</c:v>
                </c:pt>
                <c:pt idx="49">
                  <c:v>38843557.280000001</c:v>
                </c:pt>
                <c:pt idx="50">
                  <c:v>13948924.173</c:v>
                </c:pt>
                <c:pt idx="51">
                  <c:v>23502509.787</c:v>
                </c:pt>
                <c:pt idx="52">
                  <c:v>21014277.116</c:v>
                </c:pt>
                <c:pt idx="53">
                  <c:v>2928592.44</c:v>
                </c:pt>
                <c:pt idx="54">
                  <c:v>7870015.6349999998</c:v>
                </c:pt>
                <c:pt idx="55">
                  <c:v>9815619.7310000006</c:v>
                </c:pt>
                <c:pt idx="56">
                  <c:v>6098682.8969999999</c:v>
                </c:pt>
                <c:pt idx="57">
                  <c:v>12351719.829999998</c:v>
                </c:pt>
                <c:pt idx="58">
                  <c:v>11516539.051000001</c:v>
                </c:pt>
                <c:pt idx="59">
                  <c:v>5009618.9629999995</c:v>
                </c:pt>
                <c:pt idx="60">
                  <c:v>2682323.997</c:v>
                </c:pt>
                <c:pt idx="61">
                  <c:v>1123892.9369999999</c:v>
                </c:pt>
                <c:pt idx="62">
                  <c:v>448868.32400000002</c:v>
                </c:pt>
                <c:pt idx="63">
                  <c:v>16572785.953</c:v>
                </c:pt>
                <c:pt idx="64">
                  <c:v>1209411.662</c:v>
                </c:pt>
                <c:pt idx="65">
                  <c:v>3810798.6090000002</c:v>
                </c:pt>
                <c:pt idx="66">
                  <c:v>1720537.399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C5-49AD-92B5-706FEB13A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7082320"/>
        <c:axId val="807139504"/>
      </c:scatterChart>
      <c:valAx>
        <c:axId val="1357082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Noninstitutionalized Population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139504"/>
        <c:crosses val="autoZero"/>
        <c:crossBetween val="midCat"/>
      </c:valAx>
      <c:valAx>
        <c:axId val="80713950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DVMT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08232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Relationship of Total Population to DVMT (2018)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9710673450830932"/>
                  <c:y val="-6.410302107298317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1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Sheet1!$C$2:$C$68</c:f>
              <c:numCache>
                <c:formatCode>General</c:formatCode>
                <c:ptCount val="67"/>
                <c:pt idx="0">
                  <c:v>248012</c:v>
                </c:pt>
                <c:pt idx="1">
                  <c:v>25030</c:v>
                </c:pt>
                <c:pt idx="2">
                  <c:v>177112</c:v>
                </c:pt>
                <c:pt idx="3">
                  <c:v>23301</c:v>
                </c:pt>
                <c:pt idx="4">
                  <c:v>569080</c:v>
                </c:pt>
                <c:pt idx="5">
                  <c:v>1891191</c:v>
                </c:pt>
                <c:pt idx="6">
                  <c:v>12336</c:v>
                </c:pt>
                <c:pt idx="7">
                  <c:v>173273</c:v>
                </c:pt>
                <c:pt idx="8">
                  <c:v>140400</c:v>
                </c:pt>
                <c:pt idx="9">
                  <c:v>203597</c:v>
                </c:pt>
                <c:pt idx="10">
                  <c:v>360300</c:v>
                </c:pt>
                <c:pt idx="11">
                  <c:v>64012</c:v>
                </c:pt>
                <c:pt idx="12">
                  <c:v>34529</c:v>
                </c:pt>
                <c:pt idx="13">
                  <c:v>14735</c:v>
                </c:pt>
                <c:pt idx="14">
                  <c:v>896465</c:v>
                </c:pt>
                <c:pt idx="15">
                  <c:v>289386</c:v>
                </c:pt>
                <c:pt idx="16">
                  <c:v>105979</c:v>
                </c:pt>
                <c:pt idx="17">
                  <c:v>10125</c:v>
                </c:pt>
                <c:pt idx="18">
                  <c:v>42632</c:v>
                </c:pt>
                <c:pt idx="19">
                  <c:v>16203</c:v>
                </c:pt>
                <c:pt idx="20">
                  <c:v>12125</c:v>
                </c:pt>
                <c:pt idx="21">
                  <c:v>13605</c:v>
                </c:pt>
                <c:pt idx="22">
                  <c:v>10987</c:v>
                </c:pt>
                <c:pt idx="23">
                  <c:v>25381</c:v>
                </c:pt>
                <c:pt idx="24">
                  <c:v>39441</c:v>
                </c:pt>
                <c:pt idx="25">
                  <c:v>179997</c:v>
                </c:pt>
                <c:pt idx="26">
                  <c:v>100625</c:v>
                </c:pt>
                <c:pt idx="27">
                  <c:v>1353515</c:v>
                </c:pt>
                <c:pt idx="28">
                  <c:v>17532</c:v>
                </c:pt>
                <c:pt idx="29">
                  <c:v>149299</c:v>
                </c:pt>
                <c:pt idx="30">
                  <c:v>40430</c:v>
                </c:pt>
                <c:pt idx="31">
                  <c:v>11767</c:v>
                </c:pt>
                <c:pt idx="32">
                  <c:v>7180</c:v>
                </c:pt>
                <c:pt idx="33">
                  <c:v>331204</c:v>
                </c:pt>
                <c:pt idx="34">
                  <c:v>708389</c:v>
                </c:pt>
                <c:pt idx="35">
                  <c:v>275351</c:v>
                </c:pt>
                <c:pt idx="36">
                  <c:v>39479</c:v>
                </c:pt>
                <c:pt idx="37">
                  <c:v>6945</c:v>
                </c:pt>
                <c:pt idx="38">
                  <c:v>16348</c:v>
                </c:pt>
                <c:pt idx="39">
                  <c:v>369463</c:v>
                </c:pt>
                <c:pt idx="40">
                  <c:v>337838</c:v>
                </c:pt>
                <c:pt idx="41">
                  <c:v>154177</c:v>
                </c:pt>
                <c:pt idx="42">
                  <c:v>2674929</c:v>
                </c:pt>
                <c:pt idx="43">
                  <c:v>74156</c:v>
                </c:pt>
                <c:pt idx="44">
                  <c:v>79370</c:v>
                </c:pt>
                <c:pt idx="45">
                  <c:v>187855</c:v>
                </c:pt>
                <c:pt idx="46">
                  <c:v>37397</c:v>
                </c:pt>
                <c:pt idx="47">
                  <c:v>1287413</c:v>
                </c:pt>
                <c:pt idx="48">
                  <c:v>336175</c:v>
                </c:pt>
                <c:pt idx="49">
                  <c:v>1426293</c:v>
                </c:pt>
                <c:pt idx="50">
                  <c:v>501733</c:v>
                </c:pt>
                <c:pt idx="51">
                  <c:v>942590</c:v>
                </c:pt>
                <c:pt idx="52">
                  <c:v>654985</c:v>
                </c:pt>
                <c:pt idx="53">
                  <c:v>71119</c:v>
                </c:pt>
                <c:pt idx="54">
                  <c:v>232183</c:v>
                </c:pt>
                <c:pt idx="55">
                  <c:v>302564</c:v>
                </c:pt>
                <c:pt idx="56">
                  <c:v>160850</c:v>
                </c:pt>
                <c:pt idx="57">
                  <c:v>406524</c:v>
                </c:pt>
                <c:pt idx="58">
                  <c:v>450213</c:v>
                </c:pt>
                <c:pt idx="59">
                  <c:v>111518</c:v>
                </c:pt>
                <c:pt idx="60">
                  <c:v>42194</c:v>
                </c:pt>
                <c:pt idx="61">
                  <c:v>18047</c:v>
                </c:pt>
                <c:pt idx="62">
                  <c:v>9701</c:v>
                </c:pt>
                <c:pt idx="63">
                  <c:v>517497</c:v>
                </c:pt>
                <c:pt idx="64">
                  <c:v>28265</c:v>
                </c:pt>
                <c:pt idx="65">
                  <c:v>63492</c:v>
                </c:pt>
                <c:pt idx="66">
                  <c:v>21847</c:v>
                </c:pt>
              </c:numCache>
            </c:numRef>
          </c:xVal>
          <c:yVal>
            <c:numRef>
              <c:f>Sheet1!$D$2:$D$68</c:f>
              <c:numCache>
                <c:formatCode>General</c:formatCode>
                <c:ptCount val="67"/>
                <c:pt idx="0">
                  <c:v>8883635.6510000005</c:v>
                </c:pt>
                <c:pt idx="1">
                  <c:v>1735824.8059999999</c:v>
                </c:pt>
                <c:pt idx="2">
                  <c:v>5535455.1500000004</c:v>
                </c:pt>
                <c:pt idx="3">
                  <c:v>1221813.423</c:v>
                </c:pt>
                <c:pt idx="4">
                  <c:v>19010190.963</c:v>
                </c:pt>
                <c:pt idx="5">
                  <c:v>47939720.689999998</c:v>
                </c:pt>
                <c:pt idx="6">
                  <c:v>698139.50199999998</c:v>
                </c:pt>
                <c:pt idx="7">
                  <c:v>6698501.4649999999</c:v>
                </c:pt>
                <c:pt idx="8">
                  <c:v>5003923.2719999999</c:v>
                </c:pt>
                <c:pt idx="9">
                  <c:v>4937950.8600000003</c:v>
                </c:pt>
                <c:pt idx="10">
                  <c:v>10226143.675999999</c:v>
                </c:pt>
                <c:pt idx="11">
                  <c:v>4216992.7579999994</c:v>
                </c:pt>
                <c:pt idx="12">
                  <c:v>1129999.4980000001</c:v>
                </c:pt>
                <c:pt idx="13">
                  <c:v>689743.9</c:v>
                </c:pt>
                <c:pt idx="14">
                  <c:v>31761376.866</c:v>
                </c:pt>
                <c:pt idx="15">
                  <c:v>9879268.7390000001</c:v>
                </c:pt>
                <c:pt idx="16">
                  <c:v>3892608.7420000001</c:v>
                </c:pt>
                <c:pt idx="17">
                  <c:v>536228.99699999997</c:v>
                </c:pt>
                <c:pt idx="18">
                  <c:v>2459557.128</c:v>
                </c:pt>
                <c:pt idx="19">
                  <c:v>728347.75</c:v>
                </c:pt>
                <c:pt idx="20">
                  <c:v>623916.96299999999</c:v>
                </c:pt>
                <c:pt idx="21">
                  <c:v>605075.71299999999</c:v>
                </c:pt>
                <c:pt idx="22">
                  <c:v>1588008.8829999999</c:v>
                </c:pt>
                <c:pt idx="23">
                  <c:v>1074968.446</c:v>
                </c:pt>
                <c:pt idx="24">
                  <c:v>1220828.385</c:v>
                </c:pt>
                <c:pt idx="25">
                  <c:v>5405572.1890000002</c:v>
                </c:pt>
                <c:pt idx="26">
                  <c:v>3222244.676</c:v>
                </c:pt>
                <c:pt idx="27">
                  <c:v>39256027.645000003</c:v>
                </c:pt>
                <c:pt idx="28">
                  <c:v>1189111.027</c:v>
                </c:pt>
                <c:pt idx="29">
                  <c:v>4835853.3149999995</c:v>
                </c:pt>
                <c:pt idx="30">
                  <c:v>3066182.5079999999</c:v>
                </c:pt>
                <c:pt idx="31">
                  <c:v>1200649.034</c:v>
                </c:pt>
                <c:pt idx="32">
                  <c:v>424334.8</c:v>
                </c:pt>
                <c:pt idx="33">
                  <c:v>10095864.604</c:v>
                </c:pt>
                <c:pt idx="34">
                  <c:v>21428481.408999998</c:v>
                </c:pt>
                <c:pt idx="35">
                  <c:v>7894933.4729999993</c:v>
                </c:pt>
                <c:pt idx="36">
                  <c:v>1811995.287</c:v>
                </c:pt>
                <c:pt idx="37">
                  <c:v>568134.73199999996</c:v>
                </c:pt>
                <c:pt idx="38">
                  <c:v>1701526.87</c:v>
                </c:pt>
                <c:pt idx="39">
                  <c:v>10587885.921</c:v>
                </c:pt>
                <c:pt idx="40">
                  <c:v>12570246.386</c:v>
                </c:pt>
                <c:pt idx="41">
                  <c:v>6521132.2549999999</c:v>
                </c:pt>
                <c:pt idx="42">
                  <c:v>55618336.555</c:v>
                </c:pt>
                <c:pt idx="43">
                  <c:v>2994118.5350000001</c:v>
                </c:pt>
                <c:pt idx="44">
                  <c:v>2932819.9740000004</c:v>
                </c:pt>
                <c:pt idx="45">
                  <c:v>6344695.6610000003</c:v>
                </c:pt>
                <c:pt idx="46">
                  <c:v>1431730.9569999999</c:v>
                </c:pt>
                <c:pt idx="47">
                  <c:v>42527605.420000002</c:v>
                </c:pt>
                <c:pt idx="48">
                  <c:v>11317977.413000001</c:v>
                </c:pt>
                <c:pt idx="49">
                  <c:v>38843557.280000001</c:v>
                </c:pt>
                <c:pt idx="50">
                  <c:v>13948924.173</c:v>
                </c:pt>
                <c:pt idx="51">
                  <c:v>23502509.787</c:v>
                </c:pt>
                <c:pt idx="52">
                  <c:v>21014277.116</c:v>
                </c:pt>
                <c:pt idx="53">
                  <c:v>2928592.44</c:v>
                </c:pt>
                <c:pt idx="54">
                  <c:v>7870015.6349999998</c:v>
                </c:pt>
                <c:pt idx="55">
                  <c:v>9815619.7310000006</c:v>
                </c:pt>
                <c:pt idx="56">
                  <c:v>6098682.8969999999</c:v>
                </c:pt>
                <c:pt idx="57">
                  <c:v>12351719.829999998</c:v>
                </c:pt>
                <c:pt idx="58">
                  <c:v>11516539.051000001</c:v>
                </c:pt>
                <c:pt idx="59">
                  <c:v>5009618.9629999995</c:v>
                </c:pt>
                <c:pt idx="60">
                  <c:v>2682323.997</c:v>
                </c:pt>
                <c:pt idx="61">
                  <c:v>1123892.9369999999</c:v>
                </c:pt>
                <c:pt idx="62">
                  <c:v>448868.32400000002</c:v>
                </c:pt>
                <c:pt idx="63">
                  <c:v>16572785.953</c:v>
                </c:pt>
                <c:pt idx="64">
                  <c:v>1209411.662</c:v>
                </c:pt>
                <c:pt idx="65">
                  <c:v>3810798.6090000002</c:v>
                </c:pt>
                <c:pt idx="66">
                  <c:v>1720537.399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789-4F90-9635-24F1448BCE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7082320"/>
        <c:axId val="807139504"/>
      </c:scatterChart>
      <c:valAx>
        <c:axId val="1357082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Noninstitutionalized Population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139504"/>
        <c:crosses val="autoZero"/>
        <c:crossBetween val="midCat"/>
      </c:valAx>
      <c:valAx>
        <c:axId val="80713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DVMT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08232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Relationship of Square</a:t>
            </a:r>
            <a:r>
              <a:rPr lang="en-US" baseline="0"/>
              <a:t> Miles</a:t>
            </a:r>
            <a:r>
              <a:rPr lang="en-US"/>
              <a:t> to DVMT (2018)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4312310382639443"/>
                  <c:y val="-0.3165762996730671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1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Sheet1!$B$2:$B$68</c:f>
              <c:numCache>
                <c:formatCode>General</c:formatCode>
                <c:ptCount val="67"/>
                <c:pt idx="0">
                  <c:v>902</c:v>
                </c:pt>
                <c:pt idx="1">
                  <c:v>585</c:v>
                </c:pt>
                <c:pt idx="2">
                  <c:v>758</c:v>
                </c:pt>
                <c:pt idx="3">
                  <c:v>293</c:v>
                </c:pt>
                <c:pt idx="4">
                  <c:v>995</c:v>
                </c:pt>
                <c:pt idx="5">
                  <c:v>1211</c:v>
                </c:pt>
                <c:pt idx="6">
                  <c:v>568</c:v>
                </c:pt>
                <c:pt idx="7">
                  <c:v>690</c:v>
                </c:pt>
                <c:pt idx="8">
                  <c:v>629</c:v>
                </c:pt>
                <c:pt idx="9">
                  <c:v>592</c:v>
                </c:pt>
                <c:pt idx="10">
                  <c:v>1994</c:v>
                </c:pt>
                <c:pt idx="11">
                  <c:v>797</c:v>
                </c:pt>
                <c:pt idx="12">
                  <c:v>636</c:v>
                </c:pt>
                <c:pt idx="13">
                  <c:v>701</c:v>
                </c:pt>
                <c:pt idx="14">
                  <c:v>776</c:v>
                </c:pt>
                <c:pt idx="15">
                  <c:v>661</c:v>
                </c:pt>
                <c:pt idx="16">
                  <c:v>491</c:v>
                </c:pt>
                <c:pt idx="17">
                  <c:v>545</c:v>
                </c:pt>
                <c:pt idx="18">
                  <c:v>518</c:v>
                </c:pt>
                <c:pt idx="19">
                  <c:v>354</c:v>
                </c:pt>
                <c:pt idx="20">
                  <c:v>763</c:v>
                </c:pt>
                <c:pt idx="21">
                  <c:v>559</c:v>
                </c:pt>
                <c:pt idx="22">
                  <c:v>517</c:v>
                </c:pt>
                <c:pt idx="23">
                  <c:v>637</c:v>
                </c:pt>
                <c:pt idx="24">
                  <c:v>1163</c:v>
                </c:pt>
                <c:pt idx="25">
                  <c:v>477</c:v>
                </c:pt>
                <c:pt idx="26">
                  <c:v>1029</c:v>
                </c:pt>
                <c:pt idx="27">
                  <c:v>1053</c:v>
                </c:pt>
                <c:pt idx="28">
                  <c:v>488</c:v>
                </c:pt>
                <c:pt idx="29">
                  <c:v>497</c:v>
                </c:pt>
                <c:pt idx="30">
                  <c:v>942</c:v>
                </c:pt>
                <c:pt idx="31">
                  <c:v>609</c:v>
                </c:pt>
                <c:pt idx="32">
                  <c:v>545</c:v>
                </c:pt>
                <c:pt idx="33">
                  <c:v>954</c:v>
                </c:pt>
                <c:pt idx="34">
                  <c:v>803</c:v>
                </c:pt>
                <c:pt idx="35">
                  <c:v>676</c:v>
                </c:pt>
                <c:pt idx="36">
                  <c:v>1100</c:v>
                </c:pt>
                <c:pt idx="37">
                  <c:v>837</c:v>
                </c:pt>
                <c:pt idx="38">
                  <c:v>710</c:v>
                </c:pt>
                <c:pt idx="39">
                  <c:v>747</c:v>
                </c:pt>
                <c:pt idx="40">
                  <c:v>1610</c:v>
                </c:pt>
                <c:pt idx="41">
                  <c:v>555</c:v>
                </c:pt>
                <c:pt idx="42">
                  <c:v>1955</c:v>
                </c:pt>
                <c:pt idx="43">
                  <c:v>1034</c:v>
                </c:pt>
                <c:pt idx="44">
                  <c:v>649</c:v>
                </c:pt>
                <c:pt idx="45">
                  <c:v>936</c:v>
                </c:pt>
                <c:pt idx="46">
                  <c:v>771</c:v>
                </c:pt>
                <c:pt idx="47">
                  <c:v>910</c:v>
                </c:pt>
                <c:pt idx="48">
                  <c:v>1350</c:v>
                </c:pt>
                <c:pt idx="49">
                  <c:v>1993</c:v>
                </c:pt>
                <c:pt idx="50">
                  <c:v>738</c:v>
                </c:pt>
                <c:pt idx="51">
                  <c:v>280</c:v>
                </c:pt>
                <c:pt idx="52">
                  <c:v>1823</c:v>
                </c:pt>
                <c:pt idx="53">
                  <c:v>733</c:v>
                </c:pt>
                <c:pt idx="54">
                  <c:v>617</c:v>
                </c:pt>
                <c:pt idx="55">
                  <c:v>581</c:v>
                </c:pt>
                <c:pt idx="56">
                  <c:v>1024</c:v>
                </c:pt>
                <c:pt idx="57">
                  <c:v>573</c:v>
                </c:pt>
                <c:pt idx="58">
                  <c:v>298</c:v>
                </c:pt>
                <c:pt idx="59">
                  <c:v>561</c:v>
                </c:pt>
                <c:pt idx="60">
                  <c:v>690</c:v>
                </c:pt>
                <c:pt idx="61">
                  <c:v>1058</c:v>
                </c:pt>
                <c:pt idx="62">
                  <c:v>246</c:v>
                </c:pt>
                <c:pt idx="63">
                  <c:v>1113</c:v>
                </c:pt>
                <c:pt idx="64">
                  <c:v>601</c:v>
                </c:pt>
                <c:pt idx="65">
                  <c:v>1066</c:v>
                </c:pt>
                <c:pt idx="66">
                  <c:v>590</c:v>
                </c:pt>
              </c:numCache>
            </c:numRef>
          </c:xVal>
          <c:yVal>
            <c:numRef>
              <c:f>Sheet1!$D$2:$D$68</c:f>
              <c:numCache>
                <c:formatCode>General</c:formatCode>
                <c:ptCount val="67"/>
                <c:pt idx="0">
                  <c:v>8883635.6510000005</c:v>
                </c:pt>
                <c:pt idx="1">
                  <c:v>1735824.8059999999</c:v>
                </c:pt>
                <c:pt idx="2">
                  <c:v>5535455.1500000004</c:v>
                </c:pt>
                <c:pt idx="3">
                  <c:v>1221813.423</c:v>
                </c:pt>
                <c:pt idx="4">
                  <c:v>19010190.963</c:v>
                </c:pt>
                <c:pt idx="5">
                  <c:v>47939720.689999998</c:v>
                </c:pt>
                <c:pt idx="6">
                  <c:v>698139.50199999998</c:v>
                </c:pt>
                <c:pt idx="7">
                  <c:v>6698501.4649999999</c:v>
                </c:pt>
                <c:pt idx="8">
                  <c:v>5003923.2719999999</c:v>
                </c:pt>
                <c:pt idx="9">
                  <c:v>4937950.8600000003</c:v>
                </c:pt>
                <c:pt idx="10">
                  <c:v>10226143.675999999</c:v>
                </c:pt>
                <c:pt idx="11">
                  <c:v>4216992.7579999994</c:v>
                </c:pt>
                <c:pt idx="12">
                  <c:v>1129999.4980000001</c:v>
                </c:pt>
                <c:pt idx="13">
                  <c:v>689743.9</c:v>
                </c:pt>
                <c:pt idx="14">
                  <c:v>31761376.866</c:v>
                </c:pt>
                <c:pt idx="15">
                  <c:v>9879268.7390000001</c:v>
                </c:pt>
                <c:pt idx="16">
                  <c:v>3892608.7420000001</c:v>
                </c:pt>
                <c:pt idx="17">
                  <c:v>536228.99699999997</c:v>
                </c:pt>
                <c:pt idx="18">
                  <c:v>2459557.128</c:v>
                </c:pt>
                <c:pt idx="19">
                  <c:v>728347.75</c:v>
                </c:pt>
                <c:pt idx="20">
                  <c:v>623916.96299999999</c:v>
                </c:pt>
                <c:pt idx="21">
                  <c:v>605075.71299999999</c:v>
                </c:pt>
                <c:pt idx="22">
                  <c:v>1588008.8829999999</c:v>
                </c:pt>
                <c:pt idx="23">
                  <c:v>1074968.446</c:v>
                </c:pt>
                <c:pt idx="24">
                  <c:v>1220828.385</c:v>
                </c:pt>
                <c:pt idx="25">
                  <c:v>5405572.1890000002</c:v>
                </c:pt>
                <c:pt idx="26">
                  <c:v>3222244.676</c:v>
                </c:pt>
                <c:pt idx="27">
                  <c:v>39256027.645000003</c:v>
                </c:pt>
                <c:pt idx="28">
                  <c:v>1189111.027</c:v>
                </c:pt>
                <c:pt idx="29">
                  <c:v>4835853.3149999995</c:v>
                </c:pt>
                <c:pt idx="30">
                  <c:v>3066182.5079999999</c:v>
                </c:pt>
                <c:pt idx="31">
                  <c:v>1200649.034</c:v>
                </c:pt>
                <c:pt idx="32">
                  <c:v>424334.8</c:v>
                </c:pt>
                <c:pt idx="33">
                  <c:v>10095864.604</c:v>
                </c:pt>
                <c:pt idx="34">
                  <c:v>21428481.408999998</c:v>
                </c:pt>
                <c:pt idx="35">
                  <c:v>7894933.4729999993</c:v>
                </c:pt>
                <c:pt idx="36">
                  <c:v>1811995.287</c:v>
                </c:pt>
                <c:pt idx="37">
                  <c:v>568134.73199999996</c:v>
                </c:pt>
                <c:pt idx="38">
                  <c:v>1701526.87</c:v>
                </c:pt>
                <c:pt idx="39">
                  <c:v>10587885.921</c:v>
                </c:pt>
                <c:pt idx="40">
                  <c:v>12570246.386</c:v>
                </c:pt>
                <c:pt idx="41">
                  <c:v>6521132.2549999999</c:v>
                </c:pt>
                <c:pt idx="42">
                  <c:v>55618336.555</c:v>
                </c:pt>
                <c:pt idx="43">
                  <c:v>2994118.5350000001</c:v>
                </c:pt>
                <c:pt idx="44">
                  <c:v>2932819.9740000004</c:v>
                </c:pt>
                <c:pt idx="45">
                  <c:v>6344695.6610000003</c:v>
                </c:pt>
                <c:pt idx="46">
                  <c:v>1431730.9569999999</c:v>
                </c:pt>
                <c:pt idx="47">
                  <c:v>42527605.420000002</c:v>
                </c:pt>
                <c:pt idx="48">
                  <c:v>11317977.413000001</c:v>
                </c:pt>
                <c:pt idx="49">
                  <c:v>38843557.280000001</c:v>
                </c:pt>
                <c:pt idx="50">
                  <c:v>13948924.173</c:v>
                </c:pt>
                <c:pt idx="51">
                  <c:v>23502509.787</c:v>
                </c:pt>
                <c:pt idx="52">
                  <c:v>21014277.116</c:v>
                </c:pt>
                <c:pt idx="53">
                  <c:v>2928592.44</c:v>
                </c:pt>
                <c:pt idx="54">
                  <c:v>7870015.6349999998</c:v>
                </c:pt>
                <c:pt idx="55">
                  <c:v>9815619.7310000006</c:v>
                </c:pt>
                <c:pt idx="56">
                  <c:v>6098682.8969999999</c:v>
                </c:pt>
                <c:pt idx="57">
                  <c:v>12351719.829999998</c:v>
                </c:pt>
                <c:pt idx="58">
                  <c:v>11516539.051000001</c:v>
                </c:pt>
                <c:pt idx="59">
                  <c:v>5009618.9629999995</c:v>
                </c:pt>
                <c:pt idx="60">
                  <c:v>2682323.997</c:v>
                </c:pt>
                <c:pt idx="61">
                  <c:v>1123892.9369999999</c:v>
                </c:pt>
                <c:pt idx="62">
                  <c:v>448868.32400000002</c:v>
                </c:pt>
                <c:pt idx="63">
                  <c:v>16572785.953</c:v>
                </c:pt>
                <c:pt idx="64">
                  <c:v>1209411.662</c:v>
                </c:pt>
                <c:pt idx="65">
                  <c:v>3810798.6090000002</c:v>
                </c:pt>
                <c:pt idx="66">
                  <c:v>1720537.399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F31-4BD9-8141-FA9C9D3E6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7082320"/>
        <c:axId val="807139504"/>
      </c:scatterChart>
      <c:valAx>
        <c:axId val="1357082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Square</a:t>
                </a:r>
                <a:r>
                  <a:rPr lang="en-US" baseline="0"/>
                  <a:t> Miles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139504"/>
        <c:crosses val="autoZero"/>
        <c:crossBetween val="midCat"/>
      </c:valAx>
      <c:valAx>
        <c:axId val="80713950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DVMT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08232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Square Miles vs CLM: Glades &amp; Pinellas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Miles!$A$2</c:f>
              <c:strCache>
                <c:ptCount val="1"/>
                <c:pt idx="0">
                  <c:v>Glades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Miles!$B$1:$C$1</c:f>
              <c:strCache>
                <c:ptCount val="2"/>
                <c:pt idx="0">
                  <c:v>Square Miles</c:v>
                </c:pt>
                <c:pt idx="1">
                  <c:v>Centerline Miles</c:v>
                </c:pt>
              </c:strCache>
            </c:strRef>
          </c:cat>
          <c:val>
            <c:numRef>
              <c:f>Miles!$B$2:$C$2</c:f>
              <c:numCache>
                <c:formatCode>#,##0</c:formatCode>
                <c:ptCount val="2"/>
                <c:pt idx="0">
                  <c:v>763</c:v>
                </c:pt>
                <c:pt idx="1">
                  <c:v>386.12099999999998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D5-4E60-9D95-B8C3E944CEF5}"/>
            </c:ext>
          </c:extLst>
        </c:ser>
        <c:ser>
          <c:idx val="1"/>
          <c:order val="1"/>
          <c:tx>
            <c:strRef>
              <c:f>Miles!$A$3</c:f>
              <c:strCache>
                <c:ptCount val="1"/>
                <c:pt idx="0">
                  <c:v>Pinellas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4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Miles!$B$1:$C$1</c:f>
              <c:strCache>
                <c:ptCount val="2"/>
                <c:pt idx="0">
                  <c:v>Square Miles</c:v>
                </c:pt>
                <c:pt idx="1">
                  <c:v>Centerline Miles</c:v>
                </c:pt>
              </c:strCache>
            </c:strRef>
          </c:cat>
          <c:val>
            <c:numRef>
              <c:f>Miles!$B$3:$C$3</c:f>
              <c:numCache>
                <c:formatCode>#,##0</c:formatCode>
                <c:ptCount val="2"/>
                <c:pt idx="0">
                  <c:v>280</c:v>
                </c:pt>
                <c:pt idx="1">
                  <c:v>3669.962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D5-4E60-9D95-B8C3E944CE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79021679"/>
        <c:axId val="516562687"/>
      </c:barChart>
      <c:catAx>
        <c:axId val="479021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562687"/>
        <c:crosses val="autoZero"/>
        <c:auto val="1"/>
        <c:lblAlgn val="ctr"/>
        <c:lblOffset val="100"/>
        <c:noMultiLvlLbl val="0"/>
      </c:catAx>
      <c:valAx>
        <c:axId val="516562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9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021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Per</a:t>
            </a:r>
            <a:r>
              <a:rPr lang="en-US" b="1" baseline="0"/>
              <a:t> Input Allocation: All TD Trips vs T&amp;E Grant Trips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solidFill>
                <a:schemeClr val="accent5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'Population (2)'!$A$1:$A$2</c:f>
              <c:strCache>
                <c:ptCount val="2"/>
                <c:pt idx="0">
                  <c:v>All TD Trips</c:v>
                </c:pt>
                <c:pt idx="1">
                  <c:v>T&amp;E Grant Trips</c:v>
                </c:pt>
              </c:strCache>
            </c:strRef>
          </c:cat>
          <c:val>
            <c:numRef>
              <c:f>'Population (2)'!$B$1:$B$2</c:f>
              <c:numCache>
                <c:formatCode>_("$"* #,##0.00_);_("$"* \(#,##0.00\);_("$"* "-"??_);_(@_)</c:formatCode>
                <c:ptCount val="2"/>
                <c:pt idx="0">
                  <c:v>0.33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64-4910-A5C0-5BB034B93C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5015759"/>
        <c:axId val="379482543"/>
      </c:barChart>
      <c:catAx>
        <c:axId val="28501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482543"/>
        <c:crosses val="autoZero"/>
        <c:auto val="1"/>
        <c:lblAlgn val="ctr"/>
        <c:lblOffset val="100"/>
        <c:noMultiLvlLbl val="0"/>
      </c:catAx>
      <c:valAx>
        <c:axId val="379482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01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1.svg"/><Relationship Id="rId1" Type="http://schemas.openxmlformats.org/officeDocument/2006/relationships/image" Target="../media/image20.png"/><Relationship Id="rId6" Type="http://schemas.openxmlformats.org/officeDocument/2006/relationships/image" Target="../media/image15.svg"/><Relationship Id="rId5" Type="http://schemas.openxmlformats.org/officeDocument/2006/relationships/image" Target="../media/image22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A64C9-E671-43EF-B5AC-E715D2BAAB5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B21CDE-8573-460B-8564-DDF64314D6D4}">
      <dgm:prSet/>
      <dgm:spPr/>
      <dgm:t>
        <a:bodyPr/>
        <a:lstStyle/>
        <a:p>
          <a:r>
            <a:rPr lang="en-US"/>
            <a:t>Conduct an in-depth analysis of data used within the current allocation methodology</a:t>
          </a:r>
        </a:p>
      </dgm:t>
    </dgm:pt>
    <dgm:pt modelId="{D451AA8A-17F6-43A2-9605-0DE42BE31C73}" type="parTrans" cxnId="{91A2781C-D993-42CD-99F0-6C6ABDEBF1F4}">
      <dgm:prSet/>
      <dgm:spPr/>
      <dgm:t>
        <a:bodyPr/>
        <a:lstStyle/>
        <a:p>
          <a:endParaRPr lang="en-US"/>
        </a:p>
      </dgm:t>
    </dgm:pt>
    <dgm:pt modelId="{DC325F77-1449-4C77-A946-8111D5FB3C6A}" type="sibTrans" cxnId="{91A2781C-D993-42CD-99F0-6C6ABDEBF1F4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E5C9E911-C98E-4754-BCF2-1E48A56FEDF0}">
      <dgm:prSet/>
      <dgm:spPr/>
      <dgm:t>
        <a:bodyPr/>
        <a:lstStyle/>
        <a:p>
          <a:r>
            <a:rPr lang="en-US"/>
            <a:t>Facilitate stakeholder workshops to gather input on funding models for future consideration</a:t>
          </a:r>
        </a:p>
      </dgm:t>
    </dgm:pt>
    <dgm:pt modelId="{5DA62301-236E-477A-9707-42B229CADD12}" type="parTrans" cxnId="{051A521F-D588-4B99-B9DD-712D2B03CC6D}">
      <dgm:prSet/>
      <dgm:spPr/>
      <dgm:t>
        <a:bodyPr/>
        <a:lstStyle/>
        <a:p>
          <a:endParaRPr lang="en-US"/>
        </a:p>
      </dgm:t>
    </dgm:pt>
    <dgm:pt modelId="{19DEBBD9-5377-4223-8932-B9E62C4DE336}" type="sibTrans" cxnId="{051A521F-D588-4B99-B9DD-712D2B03CC6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D4F12F7-363E-4177-B75E-3A9B8713EBCA}">
      <dgm:prSet/>
      <dgm:spPr/>
      <dgm:t>
        <a:bodyPr/>
        <a:lstStyle/>
        <a:p>
          <a:r>
            <a:rPr lang="en-US"/>
            <a:t>Develop a final report that recommends changes to the funding methodology to be implemented in rule by July 1, 2021. </a:t>
          </a:r>
        </a:p>
      </dgm:t>
    </dgm:pt>
    <dgm:pt modelId="{ABA75729-ED49-46B6-A297-C16CEC43E79D}" type="parTrans" cxnId="{256C637F-8776-4991-AF88-A46CAC748827}">
      <dgm:prSet/>
      <dgm:spPr/>
      <dgm:t>
        <a:bodyPr/>
        <a:lstStyle/>
        <a:p>
          <a:endParaRPr lang="en-US"/>
        </a:p>
      </dgm:t>
    </dgm:pt>
    <dgm:pt modelId="{2CBCC9D7-7F30-4300-BAD3-90F815EBCFDE}" type="sibTrans" cxnId="{256C637F-8776-4991-AF88-A46CAC74882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191FA3A-0C3C-40F3-8882-03ED6CA3DD57}" type="pres">
      <dgm:prSet presAssocID="{9ECA64C9-E671-43EF-B5AC-E715D2BAAB50}" presName="Name0" presStyleCnt="0">
        <dgm:presLayoutVars>
          <dgm:animLvl val="lvl"/>
          <dgm:resizeHandles val="exact"/>
        </dgm:presLayoutVars>
      </dgm:prSet>
      <dgm:spPr/>
    </dgm:pt>
    <dgm:pt modelId="{F45E025F-D938-494C-AFEA-5EAAE55C312A}" type="pres">
      <dgm:prSet presAssocID="{F0B21CDE-8573-460B-8564-DDF64314D6D4}" presName="compositeNode" presStyleCnt="0">
        <dgm:presLayoutVars>
          <dgm:bulletEnabled val="1"/>
        </dgm:presLayoutVars>
      </dgm:prSet>
      <dgm:spPr/>
    </dgm:pt>
    <dgm:pt modelId="{68FEC45E-149E-4B6B-BDE2-B14176EC97CD}" type="pres">
      <dgm:prSet presAssocID="{F0B21CDE-8573-460B-8564-DDF64314D6D4}" presName="bgRect" presStyleLbl="alignNode1" presStyleIdx="0" presStyleCnt="3"/>
      <dgm:spPr/>
    </dgm:pt>
    <dgm:pt modelId="{F0BB44DF-8450-40B1-ADF7-30F361A0B9CC}" type="pres">
      <dgm:prSet presAssocID="{DC325F77-1449-4C77-A946-8111D5FB3C6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EB2AA43-B082-44D9-89C6-65DF95E6D127}" type="pres">
      <dgm:prSet presAssocID="{F0B21CDE-8573-460B-8564-DDF64314D6D4}" presName="nodeRect" presStyleLbl="alignNode1" presStyleIdx="0" presStyleCnt="3">
        <dgm:presLayoutVars>
          <dgm:bulletEnabled val="1"/>
        </dgm:presLayoutVars>
      </dgm:prSet>
      <dgm:spPr/>
    </dgm:pt>
    <dgm:pt modelId="{7A8565C0-8E67-4855-BFCF-A209D172462E}" type="pres">
      <dgm:prSet presAssocID="{DC325F77-1449-4C77-A946-8111D5FB3C6A}" presName="sibTrans" presStyleCnt="0"/>
      <dgm:spPr/>
    </dgm:pt>
    <dgm:pt modelId="{00F05C99-B51C-4958-8152-ED9339BB45DC}" type="pres">
      <dgm:prSet presAssocID="{E5C9E911-C98E-4754-BCF2-1E48A56FEDF0}" presName="compositeNode" presStyleCnt="0">
        <dgm:presLayoutVars>
          <dgm:bulletEnabled val="1"/>
        </dgm:presLayoutVars>
      </dgm:prSet>
      <dgm:spPr/>
    </dgm:pt>
    <dgm:pt modelId="{DD7B9102-7BB0-4EE7-97FA-801A8465C6E6}" type="pres">
      <dgm:prSet presAssocID="{E5C9E911-C98E-4754-BCF2-1E48A56FEDF0}" presName="bgRect" presStyleLbl="alignNode1" presStyleIdx="1" presStyleCnt="3"/>
      <dgm:spPr/>
    </dgm:pt>
    <dgm:pt modelId="{CB119DA8-AB4A-44C0-AA98-5B5A22639F48}" type="pres">
      <dgm:prSet presAssocID="{19DEBBD9-5377-4223-8932-B9E62C4DE33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86AC807-1A10-43AC-9326-22CB698068DB}" type="pres">
      <dgm:prSet presAssocID="{E5C9E911-C98E-4754-BCF2-1E48A56FEDF0}" presName="nodeRect" presStyleLbl="alignNode1" presStyleIdx="1" presStyleCnt="3">
        <dgm:presLayoutVars>
          <dgm:bulletEnabled val="1"/>
        </dgm:presLayoutVars>
      </dgm:prSet>
      <dgm:spPr/>
    </dgm:pt>
    <dgm:pt modelId="{2B7D5744-51E4-4971-8636-A139A4A15086}" type="pres">
      <dgm:prSet presAssocID="{19DEBBD9-5377-4223-8932-B9E62C4DE336}" presName="sibTrans" presStyleCnt="0"/>
      <dgm:spPr/>
    </dgm:pt>
    <dgm:pt modelId="{7B7EDD5F-6670-45EB-9DCB-2F6CF9E173CC}" type="pres">
      <dgm:prSet presAssocID="{2D4F12F7-363E-4177-B75E-3A9B8713EBCA}" presName="compositeNode" presStyleCnt="0">
        <dgm:presLayoutVars>
          <dgm:bulletEnabled val="1"/>
        </dgm:presLayoutVars>
      </dgm:prSet>
      <dgm:spPr/>
    </dgm:pt>
    <dgm:pt modelId="{ADC04CA4-8C6B-4D8D-98BA-CF87E7D48E13}" type="pres">
      <dgm:prSet presAssocID="{2D4F12F7-363E-4177-B75E-3A9B8713EBCA}" presName="bgRect" presStyleLbl="alignNode1" presStyleIdx="2" presStyleCnt="3"/>
      <dgm:spPr/>
    </dgm:pt>
    <dgm:pt modelId="{1980A5A0-0580-4B71-BD97-3DA4EF617896}" type="pres">
      <dgm:prSet presAssocID="{2CBCC9D7-7F30-4300-BAD3-90F815EBCFD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89D33D5-7C30-4E9C-91C8-CFC952CC2135}" type="pres">
      <dgm:prSet presAssocID="{2D4F12F7-363E-4177-B75E-3A9B8713EBC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370011C-FF50-43B6-90B3-A18985B5777F}" type="presOf" srcId="{9ECA64C9-E671-43EF-B5AC-E715D2BAAB50}" destId="{B191FA3A-0C3C-40F3-8882-03ED6CA3DD57}" srcOrd="0" destOrd="0" presId="urn:microsoft.com/office/officeart/2016/7/layout/LinearBlockProcessNumbered"/>
    <dgm:cxn modelId="{91A2781C-D993-42CD-99F0-6C6ABDEBF1F4}" srcId="{9ECA64C9-E671-43EF-B5AC-E715D2BAAB50}" destId="{F0B21CDE-8573-460B-8564-DDF64314D6D4}" srcOrd="0" destOrd="0" parTransId="{D451AA8A-17F6-43A2-9605-0DE42BE31C73}" sibTransId="{DC325F77-1449-4C77-A946-8111D5FB3C6A}"/>
    <dgm:cxn modelId="{051A521F-D588-4B99-B9DD-712D2B03CC6D}" srcId="{9ECA64C9-E671-43EF-B5AC-E715D2BAAB50}" destId="{E5C9E911-C98E-4754-BCF2-1E48A56FEDF0}" srcOrd="1" destOrd="0" parTransId="{5DA62301-236E-477A-9707-42B229CADD12}" sibTransId="{19DEBBD9-5377-4223-8932-B9E62C4DE336}"/>
    <dgm:cxn modelId="{43890E38-999F-4883-9BD0-D9ADCDEC2FBC}" type="presOf" srcId="{E5C9E911-C98E-4754-BCF2-1E48A56FEDF0}" destId="{DD7B9102-7BB0-4EE7-97FA-801A8465C6E6}" srcOrd="0" destOrd="0" presId="urn:microsoft.com/office/officeart/2016/7/layout/LinearBlockProcessNumbered"/>
    <dgm:cxn modelId="{0EA4626A-4215-4615-AD72-BFB02F237AD6}" type="presOf" srcId="{E5C9E911-C98E-4754-BCF2-1E48A56FEDF0}" destId="{786AC807-1A10-43AC-9326-22CB698068DB}" srcOrd="1" destOrd="0" presId="urn:microsoft.com/office/officeart/2016/7/layout/LinearBlockProcessNumbered"/>
    <dgm:cxn modelId="{781D1A75-9092-4F63-BA0A-774D5193E5A5}" type="presOf" srcId="{F0B21CDE-8573-460B-8564-DDF64314D6D4}" destId="{BEB2AA43-B082-44D9-89C6-65DF95E6D127}" srcOrd="1" destOrd="0" presId="urn:microsoft.com/office/officeart/2016/7/layout/LinearBlockProcessNumbered"/>
    <dgm:cxn modelId="{BEF9AA75-146C-4687-8D97-5292777D9D2B}" type="presOf" srcId="{2D4F12F7-363E-4177-B75E-3A9B8713EBCA}" destId="{B89D33D5-7C30-4E9C-91C8-CFC952CC2135}" srcOrd="1" destOrd="0" presId="urn:microsoft.com/office/officeart/2016/7/layout/LinearBlockProcessNumbered"/>
    <dgm:cxn modelId="{256C637F-8776-4991-AF88-A46CAC748827}" srcId="{9ECA64C9-E671-43EF-B5AC-E715D2BAAB50}" destId="{2D4F12F7-363E-4177-B75E-3A9B8713EBCA}" srcOrd="2" destOrd="0" parTransId="{ABA75729-ED49-46B6-A297-C16CEC43E79D}" sibTransId="{2CBCC9D7-7F30-4300-BAD3-90F815EBCFDE}"/>
    <dgm:cxn modelId="{F16B73A3-54C9-4EA5-94B5-C05B0991EB2E}" type="presOf" srcId="{2CBCC9D7-7F30-4300-BAD3-90F815EBCFDE}" destId="{1980A5A0-0580-4B71-BD97-3DA4EF617896}" srcOrd="0" destOrd="0" presId="urn:microsoft.com/office/officeart/2016/7/layout/LinearBlockProcessNumbered"/>
    <dgm:cxn modelId="{601D43D2-D308-418A-852B-D171975AF931}" type="presOf" srcId="{DC325F77-1449-4C77-A946-8111D5FB3C6A}" destId="{F0BB44DF-8450-40B1-ADF7-30F361A0B9CC}" srcOrd="0" destOrd="0" presId="urn:microsoft.com/office/officeart/2016/7/layout/LinearBlockProcessNumbered"/>
    <dgm:cxn modelId="{19DC61D7-CCB1-497E-A1D9-DA6F4F28A6EF}" type="presOf" srcId="{F0B21CDE-8573-460B-8564-DDF64314D6D4}" destId="{68FEC45E-149E-4B6B-BDE2-B14176EC97CD}" srcOrd="0" destOrd="0" presId="urn:microsoft.com/office/officeart/2016/7/layout/LinearBlockProcessNumbered"/>
    <dgm:cxn modelId="{F86674DB-1A62-402A-846C-6AD1744FE3E4}" type="presOf" srcId="{19DEBBD9-5377-4223-8932-B9E62C4DE336}" destId="{CB119DA8-AB4A-44C0-AA98-5B5A22639F48}" srcOrd="0" destOrd="0" presId="urn:microsoft.com/office/officeart/2016/7/layout/LinearBlockProcessNumbered"/>
    <dgm:cxn modelId="{C6FD5CF9-B7EF-4150-85C9-5412EAB7F98B}" type="presOf" srcId="{2D4F12F7-363E-4177-B75E-3A9B8713EBCA}" destId="{ADC04CA4-8C6B-4D8D-98BA-CF87E7D48E13}" srcOrd="0" destOrd="0" presId="urn:microsoft.com/office/officeart/2016/7/layout/LinearBlockProcessNumbered"/>
    <dgm:cxn modelId="{6829ECE0-C082-4E9A-8BCD-D74E76E64CF3}" type="presParOf" srcId="{B191FA3A-0C3C-40F3-8882-03ED6CA3DD57}" destId="{F45E025F-D938-494C-AFEA-5EAAE55C312A}" srcOrd="0" destOrd="0" presId="urn:microsoft.com/office/officeart/2016/7/layout/LinearBlockProcessNumbered"/>
    <dgm:cxn modelId="{E40F0327-502D-461A-A46D-20DF1FD7901B}" type="presParOf" srcId="{F45E025F-D938-494C-AFEA-5EAAE55C312A}" destId="{68FEC45E-149E-4B6B-BDE2-B14176EC97CD}" srcOrd="0" destOrd="0" presId="urn:microsoft.com/office/officeart/2016/7/layout/LinearBlockProcessNumbered"/>
    <dgm:cxn modelId="{776CB700-56BB-4FCA-857A-35FAAF1A1BC6}" type="presParOf" srcId="{F45E025F-D938-494C-AFEA-5EAAE55C312A}" destId="{F0BB44DF-8450-40B1-ADF7-30F361A0B9CC}" srcOrd="1" destOrd="0" presId="urn:microsoft.com/office/officeart/2016/7/layout/LinearBlockProcessNumbered"/>
    <dgm:cxn modelId="{4709A678-2D47-4FD7-AD72-AF0C30741983}" type="presParOf" srcId="{F45E025F-D938-494C-AFEA-5EAAE55C312A}" destId="{BEB2AA43-B082-44D9-89C6-65DF95E6D127}" srcOrd="2" destOrd="0" presId="urn:microsoft.com/office/officeart/2016/7/layout/LinearBlockProcessNumbered"/>
    <dgm:cxn modelId="{7F888517-3BFD-4B79-9089-C6736EADC0D8}" type="presParOf" srcId="{B191FA3A-0C3C-40F3-8882-03ED6CA3DD57}" destId="{7A8565C0-8E67-4855-BFCF-A209D172462E}" srcOrd="1" destOrd="0" presId="urn:microsoft.com/office/officeart/2016/7/layout/LinearBlockProcessNumbered"/>
    <dgm:cxn modelId="{AAD72195-42E8-452C-8758-E35512EED35C}" type="presParOf" srcId="{B191FA3A-0C3C-40F3-8882-03ED6CA3DD57}" destId="{00F05C99-B51C-4958-8152-ED9339BB45DC}" srcOrd="2" destOrd="0" presId="urn:microsoft.com/office/officeart/2016/7/layout/LinearBlockProcessNumbered"/>
    <dgm:cxn modelId="{28FFD47B-3679-4C71-885F-88E89319A2F9}" type="presParOf" srcId="{00F05C99-B51C-4958-8152-ED9339BB45DC}" destId="{DD7B9102-7BB0-4EE7-97FA-801A8465C6E6}" srcOrd="0" destOrd="0" presId="urn:microsoft.com/office/officeart/2016/7/layout/LinearBlockProcessNumbered"/>
    <dgm:cxn modelId="{7DB2A3AA-F331-4A3E-8131-8DF7F33C3D5A}" type="presParOf" srcId="{00F05C99-B51C-4958-8152-ED9339BB45DC}" destId="{CB119DA8-AB4A-44C0-AA98-5B5A22639F48}" srcOrd="1" destOrd="0" presId="urn:microsoft.com/office/officeart/2016/7/layout/LinearBlockProcessNumbered"/>
    <dgm:cxn modelId="{80404BA6-F73E-4BA7-B1D8-28880DBF5EE1}" type="presParOf" srcId="{00F05C99-B51C-4958-8152-ED9339BB45DC}" destId="{786AC807-1A10-43AC-9326-22CB698068DB}" srcOrd="2" destOrd="0" presId="urn:microsoft.com/office/officeart/2016/7/layout/LinearBlockProcessNumbered"/>
    <dgm:cxn modelId="{2012A436-600C-490F-8E75-E44380E66A14}" type="presParOf" srcId="{B191FA3A-0C3C-40F3-8882-03ED6CA3DD57}" destId="{2B7D5744-51E4-4971-8636-A139A4A15086}" srcOrd="3" destOrd="0" presId="urn:microsoft.com/office/officeart/2016/7/layout/LinearBlockProcessNumbered"/>
    <dgm:cxn modelId="{02ED1BF9-6D49-4B42-8C9E-A044EC81B776}" type="presParOf" srcId="{B191FA3A-0C3C-40F3-8882-03ED6CA3DD57}" destId="{7B7EDD5F-6670-45EB-9DCB-2F6CF9E173CC}" srcOrd="4" destOrd="0" presId="urn:microsoft.com/office/officeart/2016/7/layout/LinearBlockProcessNumbered"/>
    <dgm:cxn modelId="{8671639B-8B1C-47DA-915C-DC4ACF4921A0}" type="presParOf" srcId="{7B7EDD5F-6670-45EB-9DCB-2F6CF9E173CC}" destId="{ADC04CA4-8C6B-4D8D-98BA-CF87E7D48E13}" srcOrd="0" destOrd="0" presId="urn:microsoft.com/office/officeart/2016/7/layout/LinearBlockProcessNumbered"/>
    <dgm:cxn modelId="{36A27C7D-0655-4973-ADBC-0F7C49455467}" type="presParOf" srcId="{7B7EDD5F-6670-45EB-9DCB-2F6CF9E173CC}" destId="{1980A5A0-0580-4B71-BD97-3DA4EF617896}" srcOrd="1" destOrd="0" presId="urn:microsoft.com/office/officeart/2016/7/layout/LinearBlockProcessNumbered"/>
    <dgm:cxn modelId="{D4AE7DB1-FC01-4A3A-A4C4-17C151EB3912}" type="presParOf" srcId="{7B7EDD5F-6670-45EB-9DCB-2F6CF9E173CC}" destId="{B89D33D5-7C30-4E9C-91C8-CFC952CC213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B76694-14D5-4F01-9E0B-7D62F3DFBE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0D1C588-2BD0-4F54-A071-32C665F47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Access</a:t>
          </a:r>
        </a:p>
      </dgm:t>
    </dgm:pt>
    <dgm:pt modelId="{3739073F-CE84-4008-AB74-0B82457D8A59}" type="parTrans" cxnId="{B7BCA5A2-176A-4F53-98D1-241CF3CD752B}">
      <dgm:prSet/>
      <dgm:spPr/>
      <dgm:t>
        <a:bodyPr/>
        <a:lstStyle/>
        <a:p>
          <a:endParaRPr lang="en-US"/>
        </a:p>
      </dgm:t>
    </dgm:pt>
    <dgm:pt modelId="{5DF5874C-5561-40EE-B48F-BC1D5E1E47BF}" type="sibTrans" cxnId="{B7BCA5A2-176A-4F53-98D1-241CF3CD752B}">
      <dgm:prSet/>
      <dgm:spPr/>
      <dgm:t>
        <a:bodyPr/>
        <a:lstStyle/>
        <a:p>
          <a:endParaRPr lang="en-US"/>
        </a:p>
      </dgm:t>
    </dgm:pt>
    <dgm:pt modelId="{DDA2F5BB-FD7C-42E6-B37F-530B324AF1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Floridians who are transportation disadvantaged have access to community</a:t>
          </a:r>
        </a:p>
      </dgm:t>
    </dgm:pt>
    <dgm:pt modelId="{B21731B9-4E5C-4ACD-B240-9ABDC813DA56}" type="parTrans" cxnId="{5ACEB31D-3789-4910-A677-B3067CCF12FB}">
      <dgm:prSet/>
      <dgm:spPr/>
      <dgm:t>
        <a:bodyPr/>
        <a:lstStyle/>
        <a:p>
          <a:endParaRPr lang="en-US"/>
        </a:p>
      </dgm:t>
    </dgm:pt>
    <dgm:pt modelId="{45399A27-C9C6-45C8-9930-DA39C8271473}" type="sibTrans" cxnId="{5ACEB31D-3789-4910-A677-B3067CCF12FB}">
      <dgm:prSet/>
      <dgm:spPr/>
      <dgm:t>
        <a:bodyPr/>
        <a:lstStyle/>
        <a:p>
          <a:endParaRPr lang="en-US"/>
        </a:p>
      </dgm:t>
    </dgm:pt>
    <dgm:pt modelId="{4B714205-D3D5-4045-8FEB-811DB5F81A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Innovation</a:t>
          </a:r>
        </a:p>
      </dgm:t>
    </dgm:pt>
    <dgm:pt modelId="{CCDEDF62-853B-4D4B-9826-ABE223926409}" type="parTrans" cxnId="{8E0B4E45-01E4-4907-9D57-38087C9BA07F}">
      <dgm:prSet/>
      <dgm:spPr/>
      <dgm:t>
        <a:bodyPr/>
        <a:lstStyle/>
        <a:p>
          <a:endParaRPr lang="en-US"/>
        </a:p>
      </dgm:t>
    </dgm:pt>
    <dgm:pt modelId="{F155E389-C22E-400A-BD84-4C926C5CE623}" type="sibTrans" cxnId="{8E0B4E45-01E4-4907-9D57-38087C9BA07F}">
      <dgm:prSet/>
      <dgm:spPr/>
      <dgm:t>
        <a:bodyPr/>
        <a:lstStyle/>
        <a:p>
          <a:endParaRPr lang="en-US"/>
        </a:p>
      </dgm:t>
    </dgm:pt>
    <dgm:pt modelId="{11938FD6-CC31-49E3-8616-F901956375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Allow local systems to test and apply new ideas to services.</a:t>
          </a:r>
        </a:p>
      </dgm:t>
    </dgm:pt>
    <dgm:pt modelId="{48ECE6DA-080D-4666-A801-03138CDB3D7B}" type="parTrans" cxnId="{1F56F9CD-3E09-435A-B73A-3ECE73061BE2}">
      <dgm:prSet/>
      <dgm:spPr/>
      <dgm:t>
        <a:bodyPr/>
        <a:lstStyle/>
        <a:p>
          <a:endParaRPr lang="en-US"/>
        </a:p>
      </dgm:t>
    </dgm:pt>
    <dgm:pt modelId="{963E5D95-2E12-4E48-AA16-8F91D96052B0}" type="sibTrans" cxnId="{1F56F9CD-3E09-435A-B73A-3ECE73061BE2}">
      <dgm:prSet/>
      <dgm:spPr/>
      <dgm:t>
        <a:bodyPr/>
        <a:lstStyle/>
        <a:p>
          <a:endParaRPr lang="en-US"/>
        </a:p>
      </dgm:t>
    </dgm:pt>
    <dgm:pt modelId="{9469B2A1-5F56-4D4C-A45B-6079889DF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Coordination</a:t>
          </a:r>
        </a:p>
      </dgm:t>
    </dgm:pt>
    <dgm:pt modelId="{1B3E78FE-37FE-44ED-892A-01648DCBF9C5}" type="parTrans" cxnId="{F76C23F7-085C-4654-BFB1-9A1B69804771}">
      <dgm:prSet/>
      <dgm:spPr/>
      <dgm:t>
        <a:bodyPr/>
        <a:lstStyle/>
        <a:p>
          <a:endParaRPr lang="en-US"/>
        </a:p>
      </dgm:t>
    </dgm:pt>
    <dgm:pt modelId="{29CA5888-E994-4524-91BE-B09967792067}" type="sibTrans" cxnId="{F76C23F7-085C-4654-BFB1-9A1B69804771}">
      <dgm:prSet/>
      <dgm:spPr/>
      <dgm:t>
        <a:bodyPr/>
        <a:lstStyle/>
        <a:p>
          <a:endParaRPr lang="en-US"/>
        </a:p>
      </dgm:t>
    </dgm:pt>
    <dgm:pt modelId="{974F186A-7F32-472A-934A-93B9F2FF40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Promote cost-effective delivery of TD services.</a:t>
          </a:r>
        </a:p>
      </dgm:t>
    </dgm:pt>
    <dgm:pt modelId="{267501AF-222B-4F16-B060-238953324B87}" type="parTrans" cxnId="{29DD8577-18BA-41C6-A90B-99A4CB5B9991}">
      <dgm:prSet/>
      <dgm:spPr/>
      <dgm:t>
        <a:bodyPr/>
        <a:lstStyle/>
        <a:p>
          <a:endParaRPr lang="en-US"/>
        </a:p>
      </dgm:t>
    </dgm:pt>
    <dgm:pt modelId="{1A0F6ED4-CF55-4805-8435-0A143F1B902F}" type="sibTrans" cxnId="{29DD8577-18BA-41C6-A90B-99A4CB5B9991}">
      <dgm:prSet/>
      <dgm:spPr/>
      <dgm:t>
        <a:bodyPr/>
        <a:lstStyle/>
        <a:p>
          <a:endParaRPr lang="en-US"/>
        </a:p>
      </dgm:t>
    </dgm:pt>
    <dgm:pt modelId="{E0A733A0-4B04-4400-B62C-0206DC9C5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Accountability</a:t>
          </a:r>
        </a:p>
      </dgm:t>
    </dgm:pt>
    <dgm:pt modelId="{EC406E59-9D05-41B2-8C69-06A8600475EF}" type="parTrans" cxnId="{34B7DD53-4A9A-4F97-96D3-46D306932521}">
      <dgm:prSet/>
      <dgm:spPr/>
      <dgm:t>
        <a:bodyPr/>
        <a:lstStyle/>
        <a:p>
          <a:endParaRPr lang="en-US"/>
        </a:p>
      </dgm:t>
    </dgm:pt>
    <dgm:pt modelId="{02CC0596-EAB5-49E0-9010-F6EF59E0EAB3}" type="sibTrans" cxnId="{34B7DD53-4A9A-4F97-96D3-46D306932521}">
      <dgm:prSet/>
      <dgm:spPr/>
      <dgm:t>
        <a:bodyPr/>
        <a:lstStyle/>
        <a:p>
          <a:endParaRPr lang="en-US"/>
        </a:p>
      </dgm:t>
    </dgm:pt>
    <dgm:pt modelId="{24482DED-2A8D-4FC4-8231-2649B1B7CA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state taxpayer funding is being spent for its intended purpose.</a:t>
          </a:r>
        </a:p>
      </dgm:t>
    </dgm:pt>
    <dgm:pt modelId="{E63F2F7B-F247-4FD6-92A1-C5EEDDAA8E5D}" type="parTrans" cxnId="{59E8114C-5F6B-43BB-B71C-9A4A2E3E3F3A}">
      <dgm:prSet/>
      <dgm:spPr/>
      <dgm:t>
        <a:bodyPr/>
        <a:lstStyle/>
        <a:p>
          <a:endParaRPr lang="en-US"/>
        </a:p>
      </dgm:t>
    </dgm:pt>
    <dgm:pt modelId="{B9C3E413-4436-4335-BA56-3B3D81894F18}" type="sibTrans" cxnId="{59E8114C-5F6B-43BB-B71C-9A4A2E3E3F3A}">
      <dgm:prSet/>
      <dgm:spPr/>
      <dgm:t>
        <a:bodyPr/>
        <a:lstStyle/>
        <a:p>
          <a:endParaRPr lang="en-US"/>
        </a:p>
      </dgm:t>
    </dgm:pt>
    <dgm:pt modelId="{FF0E922B-5F41-40D8-BED1-31DFF2927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Transparency</a:t>
          </a:r>
        </a:p>
      </dgm:t>
    </dgm:pt>
    <dgm:pt modelId="{B57F56B4-054F-46DC-AADE-F889143B6B2A}" type="parTrans" cxnId="{7EC388BF-9F8E-46C3-9D01-D217D2F90B4C}">
      <dgm:prSet/>
      <dgm:spPr/>
      <dgm:t>
        <a:bodyPr/>
        <a:lstStyle/>
        <a:p>
          <a:endParaRPr lang="en-US"/>
        </a:p>
      </dgm:t>
    </dgm:pt>
    <dgm:pt modelId="{9DD1BA7B-446A-4CA3-B419-32D4DC782621}" type="sibTrans" cxnId="{7EC388BF-9F8E-46C3-9D01-D217D2F90B4C}">
      <dgm:prSet/>
      <dgm:spPr/>
      <dgm:t>
        <a:bodyPr/>
        <a:lstStyle/>
        <a:p>
          <a:endParaRPr lang="en-US"/>
        </a:p>
      </dgm:t>
    </dgm:pt>
    <dgm:pt modelId="{5D46F6D6-75AF-4B18-9783-96E4C94619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Make information available and understandable to stakeholders.</a:t>
          </a:r>
        </a:p>
      </dgm:t>
    </dgm:pt>
    <dgm:pt modelId="{01B94A63-492D-46EF-8D0F-B6F0D8F1E8D0}" type="parTrans" cxnId="{C5BB5072-35EF-4E5A-96DB-2AF59A63721F}">
      <dgm:prSet/>
      <dgm:spPr/>
      <dgm:t>
        <a:bodyPr/>
        <a:lstStyle/>
        <a:p>
          <a:endParaRPr lang="en-US"/>
        </a:p>
      </dgm:t>
    </dgm:pt>
    <dgm:pt modelId="{1D7A69AD-9649-4CDF-8B95-732C8DB3F561}" type="sibTrans" cxnId="{C5BB5072-35EF-4E5A-96DB-2AF59A63721F}">
      <dgm:prSet/>
      <dgm:spPr/>
      <dgm:t>
        <a:bodyPr/>
        <a:lstStyle/>
        <a:p>
          <a:endParaRPr lang="en-US"/>
        </a:p>
      </dgm:t>
    </dgm:pt>
    <dgm:pt modelId="{200A5086-7474-4DF7-84FB-59307E96026E}" type="pres">
      <dgm:prSet presAssocID="{C0B76694-14D5-4F01-9E0B-7D62F3DFBE4A}" presName="root" presStyleCnt="0">
        <dgm:presLayoutVars>
          <dgm:dir/>
          <dgm:resizeHandles val="exact"/>
        </dgm:presLayoutVars>
      </dgm:prSet>
      <dgm:spPr/>
    </dgm:pt>
    <dgm:pt modelId="{0EF66AB5-C0ED-4E5C-9AA2-88CB504EA014}" type="pres">
      <dgm:prSet presAssocID="{F0D1C588-2BD0-4F54-A071-32C665F47FDD}" presName="compNode" presStyleCnt="0"/>
      <dgm:spPr/>
    </dgm:pt>
    <dgm:pt modelId="{EC1A8B47-C639-4CBA-A0B4-E5AA9B5E318C}" type="pres">
      <dgm:prSet presAssocID="{F0D1C588-2BD0-4F54-A071-32C665F47FDD}" presName="bgRect" presStyleLbl="bgShp" presStyleIdx="0" presStyleCnt="5"/>
      <dgm:spPr/>
    </dgm:pt>
    <dgm:pt modelId="{C48FC47D-7B95-4274-A0BB-0DB0CF049AD8}" type="pres">
      <dgm:prSet presAssocID="{F0D1C588-2BD0-4F54-A071-32C665F47F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E864750D-EF39-4F40-A523-626E5854C276}" type="pres">
      <dgm:prSet presAssocID="{F0D1C588-2BD0-4F54-A071-32C665F47FDD}" presName="spaceRect" presStyleCnt="0"/>
      <dgm:spPr/>
    </dgm:pt>
    <dgm:pt modelId="{1BA901B4-7DE5-4211-B446-310A55F84F89}" type="pres">
      <dgm:prSet presAssocID="{F0D1C588-2BD0-4F54-A071-32C665F47FDD}" presName="parTx" presStyleLbl="revTx" presStyleIdx="0" presStyleCnt="10">
        <dgm:presLayoutVars>
          <dgm:chMax val="0"/>
          <dgm:chPref val="0"/>
        </dgm:presLayoutVars>
      </dgm:prSet>
      <dgm:spPr/>
    </dgm:pt>
    <dgm:pt modelId="{E14CA645-024F-4289-BCEC-341F3367781E}" type="pres">
      <dgm:prSet presAssocID="{F0D1C588-2BD0-4F54-A071-32C665F47FDD}" presName="desTx" presStyleLbl="revTx" presStyleIdx="1" presStyleCnt="10">
        <dgm:presLayoutVars/>
      </dgm:prSet>
      <dgm:spPr/>
    </dgm:pt>
    <dgm:pt modelId="{4A3C54BB-CB67-4CCD-B3FA-3E6F82897175}" type="pres">
      <dgm:prSet presAssocID="{5DF5874C-5561-40EE-B48F-BC1D5E1E47BF}" presName="sibTrans" presStyleCnt="0"/>
      <dgm:spPr/>
    </dgm:pt>
    <dgm:pt modelId="{EF968037-4354-4327-A634-79DF8190CD17}" type="pres">
      <dgm:prSet presAssocID="{4B714205-D3D5-4045-8FEB-811DB5F81A74}" presName="compNode" presStyleCnt="0"/>
      <dgm:spPr/>
    </dgm:pt>
    <dgm:pt modelId="{354FC6FE-F156-48DA-B88D-F469D032D4CB}" type="pres">
      <dgm:prSet presAssocID="{4B714205-D3D5-4045-8FEB-811DB5F81A74}" presName="bgRect" presStyleLbl="bgShp" presStyleIdx="1" presStyleCnt="5"/>
      <dgm:spPr/>
    </dgm:pt>
    <dgm:pt modelId="{094AB6B8-C410-4AB0-A9BE-BFED7B803EB6}" type="pres">
      <dgm:prSet presAssocID="{4B714205-D3D5-4045-8FEB-811DB5F81A7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EB532F-A879-420D-81CA-6746AF901D46}" type="pres">
      <dgm:prSet presAssocID="{4B714205-D3D5-4045-8FEB-811DB5F81A74}" presName="spaceRect" presStyleCnt="0"/>
      <dgm:spPr/>
    </dgm:pt>
    <dgm:pt modelId="{103F0BEC-7D7D-4B3B-9C32-9BDB24AB9803}" type="pres">
      <dgm:prSet presAssocID="{4B714205-D3D5-4045-8FEB-811DB5F81A74}" presName="parTx" presStyleLbl="revTx" presStyleIdx="2" presStyleCnt="10">
        <dgm:presLayoutVars>
          <dgm:chMax val="0"/>
          <dgm:chPref val="0"/>
        </dgm:presLayoutVars>
      </dgm:prSet>
      <dgm:spPr/>
    </dgm:pt>
    <dgm:pt modelId="{2BC622B3-E306-421F-BA9C-457C287B49F9}" type="pres">
      <dgm:prSet presAssocID="{4B714205-D3D5-4045-8FEB-811DB5F81A74}" presName="desTx" presStyleLbl="revTx" presStyleIdx="3" presStyleCnt="10">
        <dgm:presLayoutVars/>
      </dgm:prSet>
      <dgm:spPr/>
    </dgm:pt>
    <dgm:pt modelId="{8772240B-29E8-4B92-8695-48DC9812A9E2}" type="pres">
      <dgm:prSet presAssocID="{F155E389-C22E-400A-BD84-4C926C5CE623}" presName="sibTrans" presStyleCnt="0"/>
      <dgm:spPr/>
    </dgm:pt>
    <dgm:pt modelId="{B025479B-53F9-443B-ACCD-E9D0F8955FC9}" type="pres">
      <dgm:prSet presAssocID="{9469B2A1-5F56-4D4C-A45B-6079889DF0E5}" presName="compNode" presStyleCnt="0"/>
      <dgm:spPr/>
    </dgm:pt>
    <dgm:pt modelId="{97E8F61E-1B6A-47EC-975E-751AF0BB4168}" type="pres">
      <dgm:prSet presAssocID="{9469B2A1-5F56-4D4C-A45B-6079889DF0E5}" presName="bgRect" presStyleLbl="bgShp" presStyleIdx="2" presStyleCnt="5"/>
      <dgm:spPr/>
    </dgm:pt>
    <dgm:pt modelId="{4FEDFAA0-B4CC-4E1E-83C5-8D7C76534670}" type="pres">
      <dgm:prSet presAssocID="{9469B2A1-5F56-4D4C-A45B-6079889DF0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D471E78-51D5-4CF8-B9F7-808B5D4E8BB5}" type="pres">
      <dgm:prSet presAssocID="{9469B2A1-5F56-4D4C-A45B-6079889DF0E5}" presName="spaceRect" presStyleCnt="0"/>
      <dgm:spPr/>
    </dgm:pt>
    <dgm:pt modelId="{834A2589-99F5-4F58-B9DB-376C9A5D2CB8}" type="pres">
      <dgm:prSet presAssocID="{9469B2A1-5F56-4D4C-A45B-6079889DF0E5}" presName="parTx" presStyleLbl="revTx" presStyleIdx="4" presStyleCnt="10">
        <dgm:presLayoutVars>
          <dgm:chMax val="0"/>
          <dgm:chPref val="0"/>
        </dgm:presLayoutVars>
      </dgm:prSet>
      <dgm:spPr/>
    </dgm:pt>
    <dgm:pt modelId="{ADA4A88E-63D2-4F80-9827-1F0D066E80AC}" type="pres">
      <dgm:prSet presAssocID="{9469B2A1-5F56-4D4C-A45B-6079889DF0E5}" presName="desTx" presStyleLbl="revTx" presStyleIdx="5" presStyleCnt="10">
        <dgm:presLayoutVars/>
      </dgm:prSet>
      <dgm:spPr/>
    </dgm:pt>
    <dgm:pt modelId="{D3D43753-1F97-4267-84E6-C830225698AB}" type="pres">
      <dgm:prSet presAssocID="{29CA5888-E994-4524-91BE-B09967792067}" presName="sibTrans" presStyleCnt="0"/>
      <dgm:spPr/>
    </dgm:pt>
    <dgm:pt modelId="{D368C658-1898-4B1C-A551-0B0ECD9A85F4}" type="pres">
      <dgm:prSet presAssocID="{E0A733A0-4B04-4400-B62C-0206DC9C5282}" presName="compNode" presStyleCnt="0"/>
      <dgm:spPr/>
    </dgm:pt>
    <dgm:pt modelId="{CF493622-7261-4788-B24C-4C8BF08ED406}" type="pres">
      <dgm:prSet presAssocID="{E0A733A0-4B04-4400-B62C-0206DC9C5282}" presName="bgRect" presStyleLbl="bgShp" presStyleIdx="3" presStyleCnt="5"/>
      <dgm:spPr/>
    </dgm:pt>
    <dgm:pt modelId="{6D669B4C-9FBC-445B-8FFD-F59AF2D0C8E6}" type="pres">
      <dgm:prSet presAssocID="{E0A733A0-4B04-4400-B62C-0206DC9C52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12EE971-C82A-41C4-AE88-E6391616AA7B}" type="pres">
      <dgm:prSet presAssocID="{E0A733A0-4B04-4400-B62C-0206DC9C5282}" presName="spaceRect" presStyleCnt="0"/>
      <dgm:spPr/>
    </dgm:pt>
    <dgm:pt modelId="{60460C69-5BEA-4FFF-9874-E42A09DF57E8}" type="pres">
      <dgm:prSet presAssocID="{E0A733A0-4B04-4400-B62C-0206DC9C5282}" presName="parTx" presStyleLbl="revTx" presStyleIdx="6" presStyleCnt="10">
        <dgm:presLayoutVars>
          <dgm:chMax val="0"/>
          <dgm:chPref val="0"/>
        </dgm:presLayoutVars>
      </dgm:prSet>
      <dgm:spPr/>
    </dgm:pt>
    <dgm:pt modelId="{D0B24581-0D67-46DB-A2C5-4A5B3A38C392}" type="pres">
      <dgm:prSet presAssocID="{E0A733A0-4B04-4400-B62C-0206DC9C5282}" presName="desTx" presStyleLbl="revTx" presStyleIdx="7" presStyleCnt="10">
        <dgm:presLayoutVars/>
      </dgm:prSet>
      <dgm:spPr/>
    </dgm:pt>
    <dgm:pt modelId="{2E08CB02-FC57-4DF4-820E-BDD9F878B2ED}" type="pres">
      <dgm:prSet presAssocID="{02CC0596-EAB5-49E0-9010-F6EF59E0EAB3}" presName="sibTrans" presStyleCnt="0"/>
      <dgm:spPr/>
    </dgm:pt>
    <dgm:pt modelId="{89104380-094F-4312-AC3E-51A0F20A8D31}" type="pres">
      <dgm:prSet presAssocID="{FF0E922B-5F41-40D8-BED1-31DFF2927607}" presName="compNode" presStyleCnt="0"/>
      <dgm:spPr/>
    </dgm:pt>
    <dgm:pt modelId="{3E5ABA3E-A0CA-42DF-AD07-E01C3DEA8DCC}" type="pres">
      <dgm:prSet presAssocID="{FF0E922B-5F41-40D8-BED1-31DFF2927607}" presName="bgRect" presStyleLbl="bgShp" presStyleIdx="4" presStyleCnt="5"/>
      <dgm:spPr/>
    </dgm:pt>
    <dgm:pt modelId="{B36FB387-93DE-4605-A62D-E11F90C6759D}" type="pres">
      <dgm:prSet presAssocID="{FF0E922B-5F41-40D8-BED1-31DFF29276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7C3411D-9137-419B-AAF2-3D6F1CE45892}" type="pres">
      <dgm:prSet presAssocID="{FF0E922B-5F41-40D8-BED1-31DFF2927607}" presName="spaceRect" presStyleCnt="0"/>
      <dgm:spPr/>
    </dgm:pt>
    <dgm:pt modelId="{2343E6E5-6C98-4942-924F-593605151416}" type="pres">
      <dgm:prSet presAssocID="{FF0E922B-5F41-40D8-BED1-31DFF2927607}" presName="parTx" presStyleLbl="revTx" presStyleIdx="8" presStyleCnt="10">
        <dgm:presLayoutVars>
          <dgm:chMax val="0"/>
          <dgm:chPref val="0"/>
        </dgm:presLayoutVars>
      </dgm:prSet>
      <dgm:spPr/>
    </dgm:pt>
    <dgm:pt modelId="{8645CD24-7482-4D69-B864-D56F2150FC51}" type="pres">
      <dgm:prSet presAssocID="{FF0E922B-5F41-40D8-BED1-31DFF2927607}" presName="desTx" presStyleLbl="revTx" presStyleIdx="9" presStyleCnt="10">
        <dgm:presLayoutVars/>
      </dgm:prSet>
      <dgm:spPr/>
    </dgm:pt>
  </dgm:ptLst>
  <dgm:cxnLst>
    <dgm:cxn modelId="{6263D00A-2632-4C9F-9EE3-F8348B5C78DB}" type="presOf" srcId="{11938FD6-CC31-49E3-8616-F901956375CF}" destId="{2BC622B3-E306-421F-BA9C-457C287B49F9}" srcOrd="0" destOrd="0" presId="urn:microsoft.com/office/officeart/2018/2/layout/IconVerticalSolidList"/>
    <dgm:cxn modelId="{5ACEB31D-3789-4910-A677-B3067CCF12FB}" srcId="{F0D1C588-2BD0-4F54-A071-32C665F47FDD}" destId="{DDA2F5BB-FD7C-42E6-B37F-530B324AF11B}" srcOrd="0" destOrd="0" parTransId="{B21731B9-4E5C-4ACD-B240-9ABDC813DA56}" sibTransId="{45399A27-C9C6-45C8-9930-DA39C8271473}"/>
    <dgm:cxn modelId="{4B61C923-8688-4055-8BA8-19D54D68E194}" type="presOf" srcId="{C0B76694-14D5-4F01-9E0B-7D62F3DFBE4A}" destId="{200A5086-7474-4DF7-84FB-59307E96026E}" srcOrd="0" destOrd="0" presId="urn:microsoft.com/office/officeart/2018/2/layout/IconVerticalSolidList"/>
    <dgm:cxn modelId="{DE94322E-2B65-4469-9CCF-AC8C0C18DAE4}" type="presOf" srcId="{9469B2A1-5F56-4D4C-A45B-6079889DF0E5}" destId="{834A2589-99F5-4F58-B9DB-376C9A5D2CB8}" srcOrd="0" destOrd="0" presId="urn:microsoft.com/office/officeart/2018/2/layout/IconVerticalSolidList"/>
    <dgm:cxn modelId="{8E0B4E45-01E4-4907-9D57-38087C9BA07F}" srcId="{C0B76694-14D5-4F01-9E0B-7D62F3DFBE4A}" destId="{4B714205-D3D5-4045-8FEB-811DB5F81A74}" srcOrd="1" destOrd="0" parTransId="{CCDEDF62-853B-4D4B-9826-ABE223926409}" sibTransId="{F155E389-C22E-400A-BD84-4C926C5CE623}"/>
    <dgm:cxn modelId="{D9802667-033E-4857-B633-C78D63AB5FAA}" type="presOf" srcId="{FF0E922B-5F41-40D8-BED1-31DFF2927607}" destId="{2343E6E5-6C98-4942-924F-593605151416}" srcOrd="0" destOrd="0" presId="urn:microsoft.com/office/officeart/2018/2/layout/IconVerticalSolidList"/>
    <dgm:cxn modelId="{59E8114C-5F6B-43BB-B71C-9A4A2E3E3F3A}" srcId="{E0A733A0-4B04-4400-B62C-0206DC9C5282}" destId="{24482DED-2A8D-4FC4-8231-2649B1B7CA35}" srcOrd="0" destOrd="0" parTransId="{E63F2F7B-F247-4FD6-92A1-C5EEDDAA8E5D}" sibTransId="{B9C3E413-4436-4335-BA56-3B3D81894F18}"/>
    <dgm:cxn modelId="{C5BB5072-35EF-4E5A-96DB-2AF59A63721F}" srcId="{FF0E922B-5F41-40D8-BED1-31DFF2927607}" destId="{5D46F6D6-75AF-4B18-9783-96E4C9461948}" srcOrd="0" destOrd="0" parTransId="{01B94A63-492D-46EF-8D0F-B6F0D8F1E8D0}" sibTransId="{1D7A69AD-9649-4CDF-8B95-732C8DB3F561}"/>
    <dgm:cxn modelId="{34B7DD53-4A9A-4F97-96D3-46D306932521}" srcId="{C0B76694-14D5-4F01-9E0B-7D62F3DFBE4A}" destId="{E0A733A0-4B04-4400-B62C-0206DC9C5282}" srcOrd="3" destOrd="0" parTransId="{EC406E59-9D05-41B2-8C69-06A8600475EF}" sibTransId="{02CC0596-EAB5-49E0-9010-F6EF59E0EAB3}"/>
    <dgm:cxn modelId="{29DD8577-18BA-41C6-A90B-99A4CB5B9991}" srcId="{9469B2A1-5F56-4D4C-A45B-6079889DF0E5}" destId="{974F186A-7F32-472A-934A-93B9F2FF4001}" srcOrd="0" destOrd="0" parTransId="{267501AF-222B-4F16-B060-238953324B87}" sibTransId="{1A0F6ED4-CF55-4805-8435-0A143F1B902F}"/>
    <dgm:cxn modelId="{0A95F777-CB33-41BA-BF5F-1541FEF50981}" type="presOf" srcId="{4B714205-D3D5-4045-8FEB-811DB5F81A74}" destId="{103F0BEC-7D7D-4B3B-9C32-9BDB24AB9803}" srcOrd="0" destOrd="0" presId="urn:microsoft.com/office/officeart/2018/2/layout/IconVerticalSolidList"/>
    <dgm:cxn modelId="{85975F93-8870-4EE2-B865-F8B1C597B41C}" type="presOf" srcId="{5D46F6D6-75AF-4B18-9783-96E4C9461948}" destId="{8645CD24-7482-4D69-B864-D56F2150FC51}" srcOrd="0" destOrd="0" presId="urn:microsoft.com/office/officeart/2018/2/layout/IconVerticalSolidList"/>
    <dgm:cxn modelId="{B8823994-5A11-4B06-9119-6FE7FFCA2DD0}" type="presOf" srcId="{E0A733A0-4B04-4400-B62C-0206DC9C5282}" destId="{60460C69-5BEA-4FFF-9874-E42A09DF57E8}" srcOrd="0" destOrd="0" presId="urn:microsoft.com/office/officeart/2018/2/layout/IconVerticalSolidList"/>
    <dgm:cxn modelId="{981DA099-BA01-4361-8C55-3D45DD697AB0}" type="presOf" srcId="{F0D1C588-2BD0-4F54-A071-32C665F47FDD}" destId="{1BA901B4-7DE5-4211-B446-310A55F84F89}" srcOrd="0" destOrd="0" presId="urn:microsoft.com/office/officeart/2018/2/layout/IconVerticalSolidList"/>
    <dgm:cxn modelId="{B7BCA5A2-176A-4F53-98D1-241CF3CD752B}" srcId="{C0B76694-14D5-4F01-9E0B-7D62F3DFBE4A}" destId="{F0D1C588-2BD0-4F54-A071-32C665F47FDD}" srcOrd="0" destOrd="0" parTransId="{3739073F-CE84-4008-AB74-0B82457D8A59}" sibTransId="{5DF5874C-5561-40EE-B48F-BC1D5E1E47BF}"/>
    <dgm:cxn modelId="{51340FAF-ADD5-4480-B875-6579356C6980}" type="presOf" srcId="{974F186A-7F32-472A-934A-93B9F2FF4001}" destId="{ADA4A88E-63D2-4F80-9827-1F0D066E80AC}" srcOrd="0" destOrd="0" presId="urn:microsoft.com/office/officeart/2018/2/layout/IconVerticalSolidList"/>
    <dgm:cxn modelId="{4533FFB1-0F6E-4F6F-925E-B668B9A5528A}" type="presOf" srcId="{24482DED-2A8D-4FC4-8231-2649B1B7CA35}" destId="{D0B24581-0D67-46DB-A2C5-4A5B3A38C392}" srcOrd="0" destOrd="0" presId="urn:microsoft.com/office/officeart/2018/2/layout/IconVerticalSolidList"/>
    <dgm:cxn modelId="{7EC388BF-9F8E-46C3-9D01-D217D2F90B4C}" srcId="{C0B76694-14D5-4F01-9E0B-7D62F3DFBE4A}" destId="{FF0E922B-5F41-40D8-BED1-31DFF2927607}" srcOrd="4" destOrd="0" parTransId="{B57F56B4-054F-46DC-AADE-F889143B6B2A}" sibTransId="{9DD1BA7B-446A-4CA3-B419-32D4DC782621}"/>
    <dgm:cxn modelId="{4B9A0CCC-1F3F-431B-A021-90FD8085B010}" type="presOf" srcId="{DDA2F5BB-FD7C-42E6-B37F-530B324AF11B}" destId="{E14CA645-024F-4289-BCEC-341F3367781E}" srcOrd="0" destOrd="0" presId="urn:microsoft.com/office/officeart/2018/2/layout/IconVerticalSolidList"/>
    <dgm:cxn modelId="{1F56F9CD-3E09-435A-B73A-3ECE73061BE2}" srcId="{4B714205-D3D5-4045-8FEB-811DB5F81A74}" destId="{11938FD6-CC31-49E3-8616-F901956375CF}" srcOrd="0" destOrd="0" parTransId="{48ECE6DA-080D-4666-A801-03138CDB3D7B}" sibTransId="{963E5D95-2E12-4E48-AA16-8F91D96052B0}"/>
    <dgm:cxn modelId="{F76C23F7-085C-4654-BFB1-9A1B69804771}" srcId="{C0B76694-14D5-4F01-9E0B-7D62F3DFBE4A}" destId="{9469B2A1-5F56-4D4C-A45B-6079889DF0E5}" srcOrd="2" destOrd="0" parTransId="{1B3E78FE-37FE-44ED-892A-01648DCBF9C5}" sibTransId="{29CA5888-E994-4524-91BE-B09967792067}"/>
    <dgm:cxn modelId="{0AC151D5-A5D1-4E92-90AD-FB9D55158531}" type="presParOf" srcId="{200A5086-7474-4DF7-84FB-59307E96026E}" destId="{0EF66AB5-C0ED-4E5C-9AA2-88CB504EA014}" srcOrd="0" destOrd="0" presId="urn:microsoft.com/office/officeart/2018/2/layout/IconVerticalSolidList"/>
    <dgm:cxn modelId="{D683F787-C9B2-4438-8A88-302DBC7FE394}" type="presParOf" srcId="{0EF66AB5-C0ED-4E5C-9AA2-88CB504EA014}" destId="{EC1A8B47-C639-4CBA-A0B4-E5AA9B5E318C}" srcOrd="0" destOrd="0" presId="urn:microsoft.com/office/officeart/2018/2/layout/IconVerticalSolidList"/>
    <dgm:cxn modelId="{62F31A2D-9EDB-4AC7-865B-5C5F075B7974}" type="presParOf" srcId="{0EF66AB5-C0ED-4E5C-9AA2-88CB504EA014}" destId="{C48FC47D-7B95-4274-A0BB-0DB0CF049AD8}" srcOrd="1" destOrd="0" presId="urn:microsoft.com/office/officeart/2018/2/layout/IconVerticalSolidList"/>
    <dgm:cxn modelId="{315D4D3B-816E-4B6B-99C7-21736E0068D5}" type="presParOf" srcId="{0EF66AB5-C0ED-4E5C-9AA2-88CB504EA014}" destId="{E864750D-EF39-4F40-A523-626E5854C276}" srcOrd="2" destOrd="0" presId="urn:microsoft.com/office/officeart/2018/2/layout/IconVerticalSolidList"/>
    <dgm:cxn modelId="{5762D490-FDD3-47D6-8BDD-977564774AC7}" type="presParOf" srcId="{0EF66AB5-C0ED-4E5C-9AA2-88CB504EA014}" destId="{1BA901B4-7DE5-4211-B446-310A55F84F89}" srcOrd="3" destOrd="0" presId="urn:microsoft.com/office/officeart/2018/2/layout/IconVerticalSolidList"/>
    <dgm:cxn modelId="{4138877E-8727-4BCF-A93A-86EE2C7D31BB}" type="presParOf" srcId="{0EF66AB5-C0ED-4E5C-9AA2-88CB504EA014}" destId="{E14CA645-024F-4289-BCEC-341F3367781E}" srcOrd="4" destOrd="0" presId="urn:microsoft.com/office/officeart/2018/2/layout/IconVerticalSolidList"/>
    <dgm:cxn modelId="{FE3A0948-CF23-4206-9593-567F0EE60BCF}" type="presParOf" srcId="{200A5086-7474-4DF7-84FB-59307E96026E}" destId="{4A3C54BB-CB67-4CCD-B3FA-3E6F82897175}" srcOrd="1" destOrd="0" presId="urn:microsoft.com/office/officeart/2018/2/layout/IconVerticalSolidList"/>
    <dgm:cxn modelId="{6AC45335-49B9-4C93-9226-51BC8F226A14}" type="presParOf" srcId="{200A5086-7474-4DF7-84FB-59307E96026E}" destId="{EF968037-4354-4327-A634-79DF8190CD17}" srcOrd="2" destOrd="0" presId="urn:microsoft.com/office/officeart/2018/2/layout/IconVerticalSolidList"/>
    <dgm:cxn modelId="{9ED07A9D-0DE5-4AA9-AA02-2FA1439D0117}" type="presParOf" srcId="{EF968037-4354-4327-A634-79DF8190CD17}" destId="{354FC6FE-F156-48DA-B88D-F469D032D4CB}" srcOrd="0" destOrd="0" presId="urn:microsoft.com/office/officeart/2018/2/layout/IconVerticalSolidList"/>
    <dgm:cxn modelId="{856D2921-90F4-48E0-8463-DB15B051DDF8}" type="presParOf" srcId="{EF968037-4354-4327-A634-79DF8190CD17}" destId="{094AB6B8-C410-4AB0-A9BE-BFED7B803EB6}" srcOrd="1" destOrd="0" presId="urn:microsoft.com/office/officeart/2018/2/layout/IconVerticalSolidList"/>
    <dgm:cxn modelId="{E4B4FCA4-6160-4803-B36F-1BF7CFC2A860}" type="presParOf" srcId="{EF968037-4354-4327-A634-79DF8190CD17}" destId="{68EB532F-A879-420D-81CA-6746AF901D46}" srcOrd="2" destOrd="0" presId="urn:microsoft.com/office/officeart/2018/2/layout/IconVerticalSolidList"/>
    <dgm:cxn modelId="{73741246-B8AA-4303-88D4-DD1489A7CA68}" type="presParOf" srcId="{EF968037-4354-4327-A634-79DF8190CD17}" destId="{103F0BEC-7D7D-4B3B-9C32-9BDB24AB9803}" srcOrd="3" destOrd="0" presId="urn:microsoft.com/office/officeart/2018/2/layout/IconVerticalSolidList"/>
    <dgm:cxn modelId="{7E4B78FA-66E0-4CCA-9314-BD39F4B10F1C}" type="presParOf" srcId="{EF968037-4354-4327-A634-79DF8190CD17}" destId="{2BC622B3-E306-421F-BA9C-457C287B49F9}" srcOrd="4" destOrd="0" presId="urn:microsoft.com/office/officeart/2018/2/layout/IconVerticalSolidList"/>
    <dgm:cxn modelId="{B2878751-0671-437B-8F56-9A9E0290E1E1}" type="presParOf" srcId="{200A5086-7474-4DF7-84FB-59307E96026E}" destId="{8772240B-29E8-4B92-8695-48DC9812A9E2}" srcOrd="3" destOrd="0" presId="urn:microsoft.com/office/officeart/2018/2/layout/IconVerticalSolidList"/>
    <dgm:cxn modelId="{51424652-5C71-4C0E-99A8-EDCC9FF84A85}" type="presParOf" srcId="{200A5086-7474-4DF7-84FB-59307E96026E}" destId="{B025479B-53F9-443B-ACCD-E9D0F8955FC9}" srcOrd="4" destOrd="0" presId="urn:microsoft.com/office/officeart/2018/2/layout/IconVerticalSolidList"/>
    <dgm:cxn modelId="{EC32F0A4-EB39-4CAE-B78A-B8DCCEE06C2C}" type="presParOf" srcId="{B025479B-53F9-443B-ACCD-E9D0F8955FC9}" destId="{97E8F61E-1B6A-47EC-975E-751AF0BB4168}" srcOrd="0" destOrd="0" presId="urn:microsoft.com/office/officeart/2018/2/layout/IconVerticalSolidList"/>
    <dgm:cxn modelId="{13E6602C-588F-4000-8003-D5D385E077D4}" type="presParOf" srcId="{B025479B-53F9-443B-ACCD-E9D0F8955FC9}" destId="{4FEDFAA0-B4CC-4E1E-83C5-8D7C76534670}" srcOrd="1" destOrd="0" presId="urn:microsoft.com/office/officeart/2018/2/layout/IconVerticalSolidList"/>
    <dgm:cxn modelId="{A659B8C4-B290-4A35-A7FE-873509F0B83A}" type="presParOf" srcId="{B025479B-53F9-443B-ACCD-E9D0F8955FC9}" destId="{AD471E78-51D5-4CF8-B9F7-808B5D4E8BB5}" srcOrd="2" destOrd="0" presId="urn:microsoft.com/office/officeart/2018/2/layout/IconVerticalSolidList"/>
    <dgm:cxn modelId="{3C17BE4B-BBD4-4502-B854-05DF8001E96A}" type="presParOf" srcId="{B025479B-53F9-443B-ACCD-E9D0F8955FC9}" destId="{834A2589-99F5-4F58-B9DB-376C9A5D2CB8}" srcOrd="3" destOrd="0" presId="urn:microsoft.com/office/officeart/2018/2/layout/IconVerticalSolidList"/>
    <dgm:cxn modelId="{EFC78621-F10A-4C83-BFD7-553F6F37D944}" type="presParOf" srcId="{B025479B-53F9-443B-ACCD-E9D0F8955FC9}" destId="{ADA4A88E-63D2-4F80-9827-1F0D066E80AC}" srcOrd="4" destOrd="0" presId="urn:microsoft.com/office/officeart/2018/2/layout/IconVerticalSolidList"/>
    <dgm:cxn modelId="{046D1B27-41AA-40FD-A292-041DE27140E7}" type="presParOf" srcId="{200A5086-7474-4DF7-84FB-59307E96026E}" destId="{D3D43753-1F97-4267-84E6-C830225698AB}" srcOrd="5" destOrd="0" presId="urn:microsoft.com/office/officeart/2018/2/layout/IconVerticalSolidList"/>
    <dgm:cxn modelId="{7A439D95-CB97-4AD5-950E-2F5E546C2B79}" type="presParOf" srcId="{200A5086-7474-4DF7-84FB-59307E96026E}" destId="{D368C658-1898-4B1C-A551-0B0ECD9A85F4}" srcOrd="6" destOrd="0" presId="urn:microsoft.com/office/officeart/2018/2/layout/IconVerticalSolidList"/>
    <dgm:cxn modelId="{83715218-E25F-44CF-AD34-B3AAAA9A49FC}" type="presParOf" srcId="{D368C658-1898-4B1C-A551-0B0ECD9A85F4}" destId="{CF493622-7261-4788-B24C-4C8BF08ED406}" srcOrd="0" destOrd="0" presId="urn:microsoft.com/office/officeart/2018/2/layout/IconVerticalSolidList"/>
    <dgm:cxn modelId="{11536268-DF70-42BC-93C7-25A741C9157F}" type="presParOf" srcId="{D368C658-1898-4B1C-A551-0B0ECD9A85F4}" destId="{6D669B4C-9FBC-445B-8FFD-F59AF2D0C8E6}" srcOrd="1" destOrd="0" presId="urn:microsoft.com/office/officeart/2018/2/layout/IconVerticalSolidList"/>
    <dgm:cxn modelId="{A68D26A8-9DF6-4E80-BF5F-2F5A129FB4A7}" type="presParOf" srcId="{D368C658-1898-4B1C-A551-0B0ECD9A85F4}" destId="{212EE971-C82A-41C4-AE88-E6391616AA7B}" srcOrd="2" destOrd="0" presId="urn:microsoft.com/office/officeart/2018/2/layout/IconVerticalSolidList"/>
    <dgm:cxn modelId="{BA9FE990-C4BB-4F18-A212-66AEEE221C7D}" type="presParOf" srcId="{D368C658-1898-4B1C-A551-0B0ECD9A85F4}" destId="{60460C69-5BEA-4FFF-9874-E42A09DF57E8}" srcOrd="3" destOrd="0" presId="urn:microsoft.com/office/officeart/2018/2/layout/IconVerticalSolidList"/>
    <dgm:cxn modelId="{5C2B5C02-16D2-4246-B715-102EA56F9DD5}" type="presParOf" srcId="{D368C658-1898-4B1C-A551-0B0ECD9A85F4}" destId="{D0B24581-0D67-46DB-A2C5-4A5B3A38C392}" srcOrd="4" destOrd="0" presId="urn:microsoft.com/office/officeart/2018/2/layout/IconVerticalSolidList"/>
    <dgm:cxn modelId="{BE00CCC7-4073-4847-B337-C06702D17193}" type="presParOf" srcId="{200A5086-7474-4DF7-84FB-59307E96026E}" destId="{2E08CB02-FC57-4DF4-820E-BDD9F878B2ED}" srcOrd="7" destOrd="0" presId="urn:microsoft.com/office/officeart/2018/2/layout/IconVerticalSolidList"/>
    <dgm:cxn modelId="{83491525-C439-4C69-AFAB-795971798C68}" type="presParOf" srcId="{200A5086-7474-4DF7-84FB-59307E96026E}" destId="{89104380-094F-4312-AC3E-51A0F20A8D31}" srcOrd="8" destOrd="0" presId="urn:microsoft.com/office/officeart/2018/2/layout/IconVerticalSolidList"/>
    <dgm:cxn modelId="{29F20A6B-724F-448F-8D2A-862477FE3D7C}" type="presParOf" srcId="{89104380-094F-4312-AC3E-51A0F20A8D31}" destId="{3E5ABA3E-A0CA-42DF-AD07-E01C3DEA8DCC}" srcOrd="0" destOrd="0" presId="urn:microsoft.com/office/officeart/2018/2/layout/IconVerticalSolidList"/>
    <dgm:cxn modelId="{5EA031CA-0598-4B46-A448-E4B8DCE38CBE}" type="presParOf" srcId="{89104380-094F-4312-AC3E-51A0F20A8D31}" destId="{B36FB387-93DE-4605-A62D-E11F90C6759D}" srcOrd="1" destOrd="0" presId="urn:microsoft.com/office/officeart/2018/2/layout/IconVerticalSolidList"/>
    <dgm:cxn modelId="{68631D4D-A300-4C1D-A9A7-AD4CC021387F}" type="presParOf" srcId="{89104380-094F-4312-AC3E-51A0F20A8D31}" destId="{77C3411D-9137-419B-AAF2-3D6F1CE45892}" srcOrd="2" destOrd="0" presId="urn:microsoft.com/office/officeart/2018/2/layout/IconVerticalSolidList"/>
    <dgm:cxn modelId="{9FEAE176-A340-4698-AE02-0A8EA7A53C8A}" type="presParOf" srcId="{89104380-094F-4312-AC3E-51A0F20A8D31}" destId="{2343E6E5-6C98-4942-924F-593605151416}" srcOrd="3" destOrd="0" presId="urn:microsoft.com/office/officeart/2018/2/layout/IconVerticalSolidList"/>
    <dgm:cxn modelId="{8B65B3FB-8537-4AC0-90DA-9E6CB9C13B4E}" type="presParOf" srcId="{89104380-094F-4312-AC3E-51A0F20A8D31}" destId="{8645CD24-7482-4D69-B864-D56F2150FC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979BA5-563E-463C-B88A-5FC742855DC6}" type="doc">
      <dgm:prSet loTypeId="urn:microsoft.com/office/officeart/2005/8/layout/orgChart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6C1F355-72D2-4626-B539-6FFDA6D37527}">
      <dgm:prSet phldrT="[Text]"/>
      <dgm:spPr>
        <a:xfrm>
          <a:off x="4466699" y="1642"/>
          <a:ext cx="1125001" cy="562500"/>
        </a:xfrm>
        <a:prstGeom prst="rect">
          <a:avLst/>
        </a:prstGeom>
        <a:gradFill rotWithShape="0">
          <a:gsLst>
            <a:gs pos="0">
              <a:srgbClr val="44546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546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546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Transportation Disadvnataged Trust Fund (TDTF)</a:t>
          </a:r>
        </a:p>
      </dgm:t>
    </dgm:pt>
    <dgm:pt modelId="{69B98685-11F6-42BF-B7B1-D3139E60DA00}" type="parTrans" cxnId="{68DE1445-7EBB-4F89-A076-CE45EF477F1F}">
      <dgm:prSet/>
      <dgm:spPr/>
      <dgm:t>
        <a:bodyPr/>
        <a:lstStyle/>
        <a:p>
          <a:pPr algn="ctr"/>
          <a:endParaRPr lang="en-US"/>
        </a:p>
      </dgm:t>
    </dgm:pt>
    <dgm:pt modelId="{F43F82AD-ECF4-4BB9-A7F2-7497EBDE49CA}" type="sibTrans" cxnId="{68DE1445-7EBB-4F89-A076-CE45EF477F1F}">
      <dgm:prSet/>
      <dgm:spPr/>
      <dgm:t>
        <a:bodyPr/>
        <a:lstStyle/>
        <a:p>
          <a:pPr algn="ctr"/>
          <a:endParaRPr lang="en-US"/>
        </a:p>
      </dgm:t>
    </dgm:pt>
    <dgm:pt modelId="{899AF48D-4614-4BD5-B71C-BF7169E43A94}">
      <dgm:prSet phldrT="[Text]"/>
      <dgm:spPr>
        <a:xfrm>
          <a:off x="4466699" y="1599143"/>
          <a:ext cx="1125001" cy="562500"/>
        </a:xfrm>
        <a:prstGeom prst="rect">
          <a:avLst/>
        </a:prstGeom>
        <a:gradFill rotWithShape="0">
          <a:gsLst>
            <a:gs pos="0">
              <a:srgbClr val="44546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546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546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Trip &amp; Equipment Grant Allocation to CTC</a:t>
          </a:r>
        </a:p>
      </dgm:t>
    </dgm:pt>
    <dgm:pt modelId="{9F043850-A7B0-495D-B829-DBEBB250B6C5}" type="parTrans" cxnId="{DDDF8D41-B956-4A7D-AD47-A4C6EAD57DD7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xfrm>
          <a:off x="4983479" y="1362893"/>
          <a:ext cx="91440" cy="2362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6250"/>
              </a:lnTo>
            </a:path>
          </a:pathLst>
        </a:custGeom>
        <a:noFill/>
        <a:ln w="190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/>
        </a:p>
      </dgm:t>
    </dgm:pt>
    <dgm:pt modelId="{0F73B0F2-C45D-47EC-A37F-14C97AF3630A}" type="sibTrans" cxnId="{DDDF8D41-B956-4A7D-AD47-A4C6EAD57DD7}">
      <dgm:prSet/>
      <dgm:spPr/>
      <dgm:t>
        <a:bodyPr/>
        <a:lstStyle/>
        <a:p>
          <a:pPr algn="ctr"/>
          <a:endParaRPr lang="en-US"/>
        </a:p>
      </dgm:t>
    </dgm:pt>
    <dgm:pt modelId="{80AB137F-A9AA-4CDA-BAD1-B7DA3EB820F1}">
      <dgm:prSet phldrT="[Text]"/>
      <dgm:spPr>
        <a:xfrm>
          <a:off x="4466699" y="800392"/>
          <a:ext cx="1125001" cy="562500"/>
        </a:xfrm>
        <a:prstGeom prst="rect">
          <a:avLst/>
        </a:prstGeom>
        <a:gradFill rotWithShape="0">
          <a:gsLst>
            <a:gs pos="0">
              <a:srgbClr val="44546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546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546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Trip &amp; Equipment Grant Appropriation</a:t>
          </a:r>
        </a:p>
      </dgm:t>
    </dgm:pt>
    <dgm:pt modelId="{D997A3D7-2181-4A64-9A97-341F13EDD933}" type="parTrans" cxnId="{9541B9BA-C275-4273-9454-4D999F741B30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xfrm>
          <a:off x="4983479" y="564142"/>
          <a:ext cx="91440" cy="2362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6250"/>
              </a:lnTo>
            </a:path>
          </a:pathLst>
        </a:custGeom>
        <a:noFill/>
        <a:ln w="190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/>
        </a:p>
      </dgm:t>
    </dgm:pt>
    <dgm:pt modelId="{E49F2324-A8B9-44AD-B6D6-5E67FEC5D4F4}" type="sibTrans" cxnId="{9541B9BA-C275-4273-9454-4D999F741B30}">
      <dgm:prSet/>
      <dgm:spPr/>
      <dgm:t>
        <a:bodyPr/>
        <a:lstStyle/>
        <a:p>
          <a:pPr algn="ctr"/>
          <a:endParaRPr lang="en-US"/>
        </a:p>
      </dgm:t>
    </dgm:pt>
    <dgm:pt modelId="{72879B18-FAA8-4DBE-9A1C-9438A316D248}">
      <dgm:prSet/>
      <dgm:spPr>
        <a:xfrm>
          <a:off x="5827950" y="2397894"/>
          <a:ext cx="1125001" cy="562500"/>
        </a:xfrm>
        <a:prstGeom prst="rect">
          <a:avLst/>
        </a:prstGeom>
        <a:solidFill>
          <a:srgbClr val="C00000"/>
        </a:solidFill>
        <a:ln>
          <a:noFill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CTC Disbursements for trips sponsored by DOE</a:t>
          </a:r>
        </a:p>
      </dgm:t>
    </dgm:pt>
    <dgm:pt modelId="{15C2FFA3-B1A5-45E1-A484-AA82A9C956AB}" type="sibTrans" cxnId="{EB4AFC5D-2E99-46C2-84BD-95DA134C7B18}">
      <dgm:prSet/>
      <dgm:spPr/>
      <dgm:t>
        <a:bodyPr/>
        <a:lstStyle/>
        <a:p>
          <a:pPr algn="ctr"/>
          <a:endParaRPr lang="en-US"/>
        </a:p>
      </dgm:t>
    </dgm:pt>
    <dgm:pt modelId="{16F95EA3-2626-4CA5-85AB-29E05AFFE89D}" type="parTrans" cxnId="{EB4AFC5D-2E99-46C2-84BD-95DA134C7B1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xfrm>
          <a:off x="5029199" y="2161644"/>
          <a:ext cx="1361251" cy="236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25"/>
              </a:lnTo>
              <a:lnTo>
                <a:pt x="1361251" y="118125"/>
              </a:lnTo>
              <a:lnTo>
                <a:pt x="1361251" y="236250"/>
              </a:lnTo>
            </a:path>
          </a:pathLst>
        </a:custGeom>
        <a:noFill/>
        <a:ln w="9525" cap="flat" cmpd="sng" algn="ctr">
          <a:solidFill>
            <a:sysClr val="windowText" lastClr="000000"/>
          </a:solidFill>
          <a:prstDash val="dash"/>
          <a:round/>
          <a:headEnd type="none" w="med" len="med"/>
          <a:tailEnd type="none" w="med" len="med"/>
        </a:ln>
        <a:effectLst/>
      </dgm:spPr>
      <dgm:t>
        <a:bodyPr/>
        <a:lstStyle/>
        <a:p>
          <a:pPr algn="ctr"/>
          <a:endParaRPr lang="en-US"/>
        </a:p>
      </dgm:t>
    </dgm:pt>
    <dgm:pt modelId="{0EF92C2A-82B9-4868-B1F2-1D9315AF5794}">
      <dgm:prSet/>
      <dgm:spPr>
        <a:xfrm>
          <a:off x="7189202" y="2397894"/>
          <a:ext cx="1125001" cy="562500"/>
        </a:xfrm>
        <a:prstGeom prst="rect">
          <a:avLst/>
        </a:prstGeom>
        <a:solidFill>
          <a:srgbClr val="7030A0"/>
        </a:solidFill>
        <a:ln>
          <a:noFill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CTC Disbursements for trips sponsored by DOEA, etc.</a:t>
          </a:r>
        </a:p>
      </dgm:t>
    </dgm:pt>
    <dgm:pt modelId="{F0D23530-A476-48F6-903F-FFD21EE01726}" type="parTrans" cxnId="{9FB09279-62E9-4991-B44F-122473B07EB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xfrm>
          <a:off x="5029199" y="2161644"/>
          <a:ext cx="2722502" cy="236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25"/>
              </a:lnTo>
              <a:lnTo>
                <a:pt x="2722502" y="118125"/>
              </a:lnTo>
              <a:lnTo>
                <a:pt x="2722502" y="236250"/>
              </a:lnTo>
            </a:path>
          </a:pathLst>
        </a:custGeom>
        <a:noFill/>
        <a:ln w="9525" cap="flat" cmpd="sng" algn="ctr">
          <a:solidFill>
            <a:sysClr val="windowText" lastClr="000000"/>
          </a:solidFill>
          <a:prstDash val="dash"/>
          <a:round/>
          <a:headEnd type="none" w="med" len="med"/>
          <a:tailEnd type="none" w="med" len="med"/>
        </a:ln>
        <a:effectLst/>
      </dgm:spPr>
      <dgm:t>
        <a:bodyPr/>
        <a:lstStyle/>
        <a:p>
          <a:pPr algn="ctr"/>
          <a:endParaRPr lang="en-US"/>
        </a:p>
      </dgm:t>
    </dgm:pt>
    <dgm:pt modelId="{C7C4DFAD-9846-4089-A407-55CFAC89AFE5}" type="sibTrans" cxnId="{9FB09279-62E9-4991-B44F-122473B07EBB}">
      <dgm:prSet/>
      <dgm:spPr/>
      <dgm:t>
        <a:bodyPr/>
        <a:lstStyle/>
        <a:p>
          <a:pPr algn="ctr"/>
          <a:endParaRPr lang="en-US"/>
        </a:p>
      </dgm:t>
    </dgm:pt>
    <dgm:pt modelId="{11A58A57-AC77-47FD-BF1B-26B7087DC981}">
      <dgm:prSet/>
      <dgm:spPr>
        <a:xfrm>
          <a:off x="4466699" y="2397894"/>
          <a:ext cx="1125001" cy="562500"/>
        </a:xfrm>
        <a:prstGeom prst="rect">
          <a:avLst/>
        </a:prstGeom>
        <a:solidFill>
          <a:srgbClr val="FFC000">
            <a:lumMod val="50000"/>
          </a:srgbClr>
        </a:solidFill>
        <a:ln>
          <a:noFill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CTC Disbursements for trips sponsored by APD</a:t>
          </a:r>
        </a:p>
      </dgm:t>
    </dgm:pt>
    <dgm:pt modelId="{F445DFBD-3CBB-4D50-A989-3BC71F419D37}" type="parTrans" cxnId="{8B6A95A5-835A-47AF-ACF6-61E04806ADC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xfrm>
          <a:off x="4983479" y="2161644"/>
          <a:ext cx="91440" cy="2362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6250"/>
              </a:lnTo>
            </a:path>
          </a:pathLst>
        </a:custGeom>
        <a:noFill/>
        <a:ln w="9525" cap="flat" cmpd="sng" algn="ctr">
          <a:solidFill>
            <a:sysClr val="windowText" lastClr="000000"/>
          </a:solidFill>
          <a:prstDash val="dash"/>
          <a:round/>
          <a:headEnd type="none" w="med" len="med"/>
          <a:tailEnd type="none" w="med" len="med"/>
        </a:ln>
        <a:effectLst/>
      </dgm:spPr>
      <dgm:t>
        <a:bodyPr/>
        <a:lstStyle/>
        <a:p>
          <a:pPr algn="ctr"/>
          <a:endParaRPr lang="en-US"/>
        </a:p>
      </dgm:t>
    </dgm:pt>
    <dgm:pt modelId="{26719BF4-D680-4E96-B32E-8B62B36F625D}" type="sibTrans" cxnId="{8B6A95A5-835A-47AF-ACF6-61E04806ADC7}">
      <dgm:prSet/>
      <dgm:spPr/>
      <dgm:t>
        <a:bodyPr/>
        <a:lstStyle/>
        <a:p>
          <a:pPr algn="ctr"/>
          <a:endParaRPr lang="en-US"/>
        </a:p>
      </dgm:t>
    </dgm:pt>
    <dgm:pt modelId="{D079AA23-7676-4266-A8D3-50F2129A7604}">
      <dgm:prSet/>
      <dgm:spPr>
        <a:xfrm>
          <a:off x="3105448" y="2397894"/>
          <a:ext cx="1125001" cy="562500"/>
        </a:xfrm>
        <a:prstGeom prst="rect">
          <a:avLst/>
        </a:prstGeom>
        <a:solidFill>
          <a:srgbClr val="70AD47">
            <a:lumMod val="50000"/>
          </a:srgbClr>
        </a:solidFill>
        <a:ln>
          <a:noFill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CTC Disbursements for trips sponsored by AHCA</a:t>
          </a:r>
        </a:p>
      </dgm:t>
    </dgm:pt>
    <dgm:pt modelId="{74AD0B52-C0B4-49CE-BB2A-CD0B3F07361E}" type="parTrans" cxnId="{62FB4526-785D-4B98-BBAA-A6ACA001BF0D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xfrm>
          <a:off x="3667948" y="2161644"/>
          <a:ext cx="1361251" cy="236250"/>
        </a:xfrm>
        <a:custGeom>
          <a:avLst/>
          <a:gdLst/>
          <a:ahLst/>
          <a:cxnLst/>
          <a:rect l="0" t="0" r="0" b="0"/>
          <a:pathLst>
            <a:path>
              <a:moveTo>
                <a:pt x="1361251" y="0"/>
              </a:moveTo>
              <a:lnTo>
                <a:pt x="1361251" y="118125"/>
              </a:lnTo>
              <a:lnTo>
                <a:pt x="0" y="118125"/>
              </a:lnTo>
              <a:lnTo>
                <a:pt x="0" y="236250"/>
              </a:lnTo>
            </a:path>
          </a:pathLst>
        </a:custGeom>
        <a:noFill/>
        <a:ln w="9525" cap="flat" cmpd="sng" algn="ctr">
          <a:solidFill>
            <a:sysClr val="windowText" lastClr="000000"/>
          </a:solidFill>
          <a:prstDash val="dash"/>
          <a:round/>
          <a:headEnd type="none" w="med" len="med"/>
          <a:tailEnd type="none" w="med" len="med"/>
        </a:ln>
        <a:effectLst/>
      </dgm:spPr>
      <dgm:t>
        <a:bodyPr/>
        <a:lstStyle/>
        <a:p>
          <a:pPr algn="ctr"/>
          <a:endParaRPr lang="en-US"/>
        </a:p>
      </dgm:t>
    </dgm:pt>
    <dgm:pt modelId="{1B293084-C586-4672-B491-74AE16DBF5A6}" type="sibTrans" cxnId="{62FB4526-785D-4B98-BBAA-A6ACA001BF0D}">
      <dgm:prSet/>
      <dgm:spPr/>
      <dgm:t>
        <a:bodyPr/>
        <a:lstStyle/>
        <a:p>
          <a:pPr algn="ctr"/>
          <a:endParaRPr lang="en-US"/>
        </a:p>
      </dgm:t>
    </dgm:pt>
    <dgm:pt modelId="{DDCCF726-7C9B-4B48-BED5-47BF78CBEE1A}">
      <dgm:prSet/>
      <dgm:spPr>
        <a:xfrm>
          <a:off x="1744196" y="2397894"/>
          <a:ext cx="1125001" cy="562500"/>
        </a:xfrm>
        <a:prstGeom prst="rect">
          <a:avLst/>
        </a:prstGeom>
        <a:gradFill rotWithShape="0">
          <a:gsLst>
            <a:gs pos="0">
              <a:srgbClr val="44546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546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546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pPr algn="ctr"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CTC Disbursements for non-sponsored trips provided by CTD</a:t>
          </a:r>
        </a:p>
      </dgm:t>
    </dgm:pt>
    <dgm:pt modelId="{66E2F627-6257-4574-B93B-0B011FD1FA9F}" type="parTrans" cxnId="{6CA62294-F0F4-49EE-BA2C-B85CABDCB258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xfrm>
          <a:off x="2306697" y="2161644"/>
          <a:ext cx="2722502" cy="236250"/>
        </a:xfrm>
        <a:custGeom>
          <a:avLst/>
          <a:gdLst/>
          <a:ahLst/>
          <a:cxnLst/>
          <a:rect l="0" t="0" r="0" b="0"/>
          <a:pathLst>
            <a:path>
              <a:moveTo>
                <a:pt x="2722502" y="0"/>
              </a:moveTo>
              <a:lnTo>
                <a:pt x="2722502" y="118125"/>
              </a:lnTo>
              <a:lnTo>
                <a:pt x="0" y="118125"/>
              </a:lnTo>
              <a:lnTo>
                <a:pt x="0" y="236250"/>
              </a:lnTo>
            </a:path>
          </a:pathLst>
        </a:custGeom>
        <a:noFill/>
        <a:ln w="1905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/>
        </a:p>
      </dgm:t>
    </dgm:pt>
    <dgm:pt modelId="{23A69129-D47B-4C67-80FF-D18C7EE4DE58}" type="sibTrans" cxnId="{6CA62294-F0F4-49EE-BA2C-B85CABDCB258}">
      <dgm:prSet/>
      <dgm:spPr/>
      <dgm:t>
        <a:bodyPr/>
        <a:lstStyle/>
        <a:p>
          <a:pPr algn="ctr"/>
          <a:endParaRPr lang="en-US"/>
        </a:p>
      </dgm:t>
    </dgm:pt>
    <dgm:pt modelId="{C6B35B21-9DB0-49F2-8CCC-D665C9BEB162}">
      <dgm:prSet/>
      <dgm:spPr>
        <a:xfrm>
          <a:off x="3386698" y="3196645"/>
          <a:ext cx="1125001" cy="562500"/>
        </a:xfrm>
        <a:prstGeom prst="rect">
          <a:avLst/>
        </a:prstGeom>
        <a:solidFill>
          <a:sysClr val="window" lastClr="FFFFFF"/>
        </a:solidFill>
        <a:ln>
          <a:noFill/>
        </a:ln>
        <a:effectLst/>
      </dgm:spPr>
      <dgm:t>
        <a:bodyPr/>
        <a:lstStyle/>
        <a:p>
          <a:pPr algn="ctr"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61324AE-8CC1-411D-BDFA-4C5984344441}" type="sibTrans" cxnId="{7AE58E1C-704E-4FAA-9BFD-E19CD564FCF6}">
      <dgm:prSet/>
      <dgm:spPr/>
      <dgm:t>
        <a:bodyPr/>
        <a:lstStyle/>
        <a:p>
          <a:pPr algn="ctr"/>
          <a:endParaRPr lang="en-US"/>
        </a:p>
      </dgm:t>
    </dgm:pt>
    <dgm:pt modelId="{124C0A99-5E8C-495F-8F9D-0368B358801A}" type="parTrans" cxnId="{7AE58E1C-704E-4FAA-9BFD-E19CD564FCF6}">
      <dgm:prSet/>
      <dgm:spPr>
        <a:xfrm>
          <a:off x="3217948" y="2960395"/>
          <a:ext cx="168750" cy="517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500"/>
              </a:lnTo>
              <a:lnTo>
                <a:pt x="168750" y="517500"/>
              </a:lnTo>
            </a:path>
          </a:pathLst>
        </a:custGeom>
        <a:noFill/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/>
        </a:p>
      </dgm:t>
    </dgm:pt>
    <dgm:pt modelId="{AB0EAF2D-4D43-4EE0-8733-184DCC5D753F}" type="pres">
      <dgm:prSet presAssocID="{2A979BA5-563E-463C-B88A-5FC742855DC6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CDDC9CBF-D7DC-4E50-BC5B-3A27C14AA5C2}" type="pres">
      <dgm:prSet presAssocID="{F6C1F355-72D2-4626-B539-6FFDA6D37527}" presName="hierRoot1" presStyleCnt="0">
        <dgm:presLayoutVars>
          <dgm:hierBranch val="init"/>
        </dgm:presLayoutVars>
      </dgm:prSet>
      <dgm:spPr/>
    </dgm:pt>
    <dgm:pt modelId="{709FBEA9-3E29-4A1B-B265-003CA1F7C87B}" type="pres">
      <dgm:prSet presAssocID="{F6C1F355-72D2-4626-B539-6FFDA6D37527}" presName="rootComposite1" presStyleCnt="0"/>
      <dgm:spPr/>
    </dgm:pt>
    <dgm:pt modelId="{2B40FCBB-7487-432F-8714-E9A969FE7AC6}" type="pres">
      <dgm:prSet presAssocID="{F6C1F355-72D2-4626-B539-6FFDA6D37527}" presName="rootText1" presStyleLbl="node0" presStyleIdx="0" presStyleCnt="1">
        <dgm:presLayoutVars>
          <dgm:chPref val="3"/>
        </dgm:presLayoutVars>
      </dgm:prSet>
      <dgm:spPr/>
    </dgm:pt>
    <dgm:pt modelId="{210AD97A-DD82-44F0-B03B-E7FF0879CA01}" type="pres">
      <dgm:prSet presAssocID="{F6C1F355-72D2-4626-B539-6FFDA6D37527}" presName="rootConnector1" presStyleLbl="node1" presStyleIdx="0" presStyleCnt="0"/>
      <dgm:spPr/>
    </dgm:pt>
    <dgm:pt modelId="{9C7C92CA-451C-4457-A99E-3AFC87FD0843}" type="pres">
      <dgm:prSet presAssocID="{F6C1F355-72D2-4626-B539-6FFDA6D37527}" presName="hierChild2" presStyleCnt="0"/>
      <dgm:spPr/>
    </dgm:pt>
    <dgm:pt modelId="{DCDC40A3-AE94-486E-9BD9-FF58C58845AD}" type="pres">
      <dgm:prSet presAssocID="{D997A3D7-2181-4A64-9A97-341F13EDD933}" presName="Name37" presStyleLbl="parChTrans1D2" presStyleIdx="0" presStyleCnt="1"/>
      <dgm:spPr/>
    </dgm:pt>
    <dgm:pt modelId="{F2AD7550-3619-4115-8CEA-E09AD7EDA7F6}" type="pres">
      <dgm:prSet presAssocID="{80AB137F-A9AA-4CDA-BAD1-B7DA3EB820F1}" presName="hierRoot2" presStyleCnt="0">
        <dgm:presLayoutVars>
          <dgm:hierBranch val="init"/>
        </dgm:presLayoutVars>
      </dgm:prSet>
      <dgm:spPr/>
    </dgm:pt>
    <dgm:pt modelId="{2160EA32-7D84-4282-A61E-F5B8463445F4}" type="pres">
      <dgm:prSet presAssocID="{80AB137F-A9AA-4CDA-BAD1-B7DA3EB820F1}" presName="rootComposite" presStyleCnt="0"/>
      <dgm:spPr/>
    </dgm:pt>
    <dgm:pt modelId="{F47A0F8A-8D89-45CF-B9AE-0FD2F77440A9}" type="pres">
      <dgm:prSet presAssocID="{80AB137F-A9AA-4CDA-BAD1-B7DA3EB820F1}" presName="rootText" presStyleLbl="node2" presStyleIdx="0" presStyleCnt="1">
        <dgm:presLayoutVars>
          <dgm:chPref val="3"/>
        </dgm:presLayoutVars>
      </dgm:prSet>
      <dgm:spPr/>
    </dgm:pt>
    <dgm:pt modelId="{620EEADB-FB1A-4E2D-9ACC-B927A4595748}" type="pres">
      <dgm:prSet presAssocID="{80AB137F-A9AA-4CDA-BAD1-B7DA3EB820F1}" presName="rootConnector" presStyleLbl="node2" presStyleIdx="0" presStyleCnt="1"/>
      <dgm:spPr/>
    </dgm:pt>
    <dgm:pt modelId="{FA3BB208-8873-4310-A32C-7AD5B5FF5EF7}" type="pres">
      <dgm:prSet presAssocID="{80AB137F-A9AA-4CDA-BAD1-B7DA3EB820F1}" presName="hierChild4" presStyleCnt="0"/>
      <dgm:spPr/>
    </dgm:pt>
    <dgm:pt modelId="{0A73891F-F5CA-41F2-97C5-27A24CE73E50}" type="pres">
      <dgm:prSet presAssocID="{9F043850-A7B0-495D-B829-DBEBB250B6C5}" presName="Name37" presStyleLbl="parChTrans1D3" presStyleIdx="0" presStyleCnt="1"/>
      <dgm:spPr/>
    </dgm:pt>
    <dgm:pt modelId="{A29DE129-944F-411D-BEA8-5B81FD283414}" type="pres">
      <dgm:prSet presAssocID="{899AF48D-4614-4BD5-B71C-BF7169E43A94}" presName="hierRoot2" presStyleCnt="0">
        <dgm:presLayoutVars>
          <dgm:hierBranch val="init"/>
        </dgm:presLayoutVars>
      </dgm:prSet>
      <dgm:spPr/>
    </dgm:pt>
    <dgm:pt modelId="{2D75A206-4900-40B7-AFC5-E8FC9635872E}" type="pres">
      <dgm:prSet presAssocID="{899AF48D-4614-4BD5-B71C-BF7169E43A94}" presName="rootComposite" presStyleCnt="0"/>
      <dgm:spPr/>
    </dgm:pt>
    <dgm:pt modelId="{847D2B4F-D51E-4E34-B4D3-DF62AD072FB5}" type="pres">
      <dgm:prSet presAssocID="{899AF48D-4614-4BD5-B71C-BF7169E43A94}" presName="rootText" presStyleLbl="node3" presStyleIdx="0" presStyleCnt="1">
        <dgm:presLayoutVars>
          <dgm:chPref val="3"/>
        </dgm:presLayoutVars>
      </dgm:prSet>
      <dgm:spPr/>
    </dgm:pt>
    <dgm:pt modelId="{7A366B8F-6319-4F4B-88B7-FDFEAC702152}" type="pres">
      <dgm:prSet presAssocID="{899AF48D-4614-4BD5-B71C-BF7169E43A94}" presName="rootConnector" presStyleLbl="node3" presStyleIdx="0" presStyleCnt="1"/>
      <dgm:spPr/>
    </dgm:pt>
    <dgm:pt modelId="{3BCBF867-0456-465B-B8E4-3773898807EF}" type="pres">
      <dgm:prSet presAssocID="{899AF48D-4614-4BD5-B71C-BF7169E43A94}" presName="hierChild4" presStyleCnt="0"/>
      <dgm:spPr/>
    </dgm:pt>
    <dgm:pt modelId="{E25E1FF7-487F-4332-8989-B2999303BBF8}" type="pres">
      <dgm:prSet presAssocID="{F0D23530-A476-48F6-903F-FFD21EE01726}" presName="Name37" presStyleLbl="parChTrans1D4" presStyleIdx="0" presStyleCnt="6"/>
      <dgm:spPr/>
    </dgm:pt>
    <dgm:pt modelId="{D62A16C4-C29C-4A30-81B4-DCA2A9206E7E}" type="pres">
      <dgm:prSet presAssocID="{0EF92C2A-82B9-4868-B1F2-1D9315AF5794}" presName="hierRoot2" presStyleCnt="0">
        <dgm:presLayoutVars>
          <dgm:hierBranch val="init"/>
        </dgm:presLayoutVars>
      </dgm:prSet>
      <dgm:spPr/>
    </dgm:pt>
    <dgm:pt modelId="{EEF61132-9F46-48FC-AE7D-A4B4DA03BCE3}" type="pres">
      <dgm:prSet presAssocID="{0EF92C2A-82B9-4868-B1F2-1D9315AF5794}" presName="rootComposite" presStyleCnt="0"/>
      <dgm:spPr/>
    </dgm:pt>
    <dgm:pt modelId="{09FF9114-461D-4114-A3D7-5AF4ED8E771B}" type="pres">
      <dgm:prSet presAssocID="{0EF92C2A-82B9-4868-B1F2-1D9315AF5794}" presName="rootText" presStyleLbl="node4" presStyleIdx="0" presStyleCnt="6">
        <dgm:presLayoutVars>
          <dgm:chPref val="3"/>
        </dgm:presLayoutVars>
      </dgm:prSet>
      <dgm:spPr/>
    </dgm:pt>
    <dgm:pt modelId="{8CED2107-5D6C-4ED9-9EDA-3C47EC4BED49}" type="pres">
      <dgm:prSet presAssocID="{0EF92C2A-82B9-4868-B1F2-1D9315AF5794}" presName="rootConnector" presStyleLbl="node4" presStyleIdx="0" presStyleCnt="6"/>
      <dgm:spPr/>
    </dgm:pt>
    <dgm:pt modelId="{1EF656EF-FE97-4617-8BFA-5296461F1501}" type="pres">
      <dgm:prSet presAssocID="{0EF92C2A-82B9-4868-B1F2-1D9315AF5794}" presName="hierChild4" presStyleCnt="0"/>
      <dgm:spPr/>
    </dgm:pt>
    <dgm:pt modelId="{167A8E63-0AF2-4095-98BD-20631CC5EC61}" type="pres">
      <dgm:prSet presAssocID="{0EF92C2A-82B9-4868-B1F2-1D9315AF5794}" presName="hierChild5" presStyleCnt="0"/>
      <dgm:spPr/>
    </dgm:pt>
    <dgm:pt modelId="{83D417E2-0892-4DF5-B5AA-E0B43B3DBDAD}" type="pres">
      <dgm:prSet presAssocID="{16F95EA3-2626-4CA5-85AB-29E05AFFE89D}" presName="Name37" presStyleLbl="parChTrans1D4" presStyleIdx="1" presStyleCnt="6"/>
      <dgm:spPr/>
    </dgm:pt>
    <dgm:pt modelId="{ADCDFBB5-E8D1-44FA-91D2-1446D2FA93C7}" type="pres">
      <dgm:prSet presAssocID="{72879B18-FAA8-4DBE-9A1C-9438A316D248}" presName="hierRoot2" presStyleCnt="0">
        <dgm:presLayoutVars>
          <dgm:hierBranch val="init"/>
        </dgm:presLayoutVars>
      </dgm:prSet>
      <dgm:spPr/>
    </dgm:pt>
    <dgm:pt modelId="{26A6C84F-A2B7-4E9D-A40C-8E964D3ED181}" type="pres">
      <dgm:prSet presAssocID="{72879B18-FAA8-4DBE-9A1C-9438A316D248}" presName="rootComposite" presStyleCnt="0"/>
      <dgm:spPr/>
    </dgm:pt>
    <dgm:pt modelId="{586E4BAF-17FA-46C4-8E9C-351438293C5C}" type="pres">
      <dgm:prSet presAssocID="{72879B18-FAA8-4DBE-9A1C-9438A316D248}" presName="rootText" presStyleLbl="node4" presStyleIdx="1" presStyleCnt="6">
        <dgm:presLayoutVars>
          <dgm:chPref val="3"/>
        </dgm:presLayoutVars>
      </dgm:prSet>
      <dgm:spPr/>
    </dgm:pt>
    <dgm:pt modelId="{12095CA6-D343-4598-8B74-50A3A583704C}" type="pres">
      <dgm:prSet presAssocID="{72879B18-FAA8-4DBE-9A1C-9438A316D248}" presName="rootConnector" presStyleLbl="node4" presStyleIdx="1" presStyleCnt="6"/>
      <dgm:spPr/>
    </dgm:pt>
    <dgm:pt modelId="{69D3E29E-6791-4EB7-822B-FBD3D41C7503}" type="pres">
      <dgm:prSet presAssocID="{72879B18-FAA8-4DBE-9A1C-9438A316D248}" presName="hierChild4" presStyleCnt="0"/>
      <dgm:spPr/>
    </dgm:pt>
    <dgm:pt modelId="{6908E2F2-8A1B-4739-ACEA-5949282586AD}" type="pres">
      <dgm:prSet presAssocID="{72879B18-FAA8-4DBE-9A1C-9438A316D248}" presName="hierChild5" presStyleCnt="0"/>
      <dgm:spPr/>
    </dgm:pt>
    <dgm:pt modelId="{C6788C1C-72C5-44F8-B47B-C3530A4F073B}" type="pres">
      <dgm:prSet presAssocID="{F445DFBD-3CBB-4D50-A989-3BC71F419D37}" presName="Name37" presStyleLbl="parChTrans1D4" presStyleIdx="2" presStyleCnt="6"/>
      <dgm:spPr/>
    </dgm:pt>
    <dgm:pt modelId="{2BAB53FA-AE1A-4CE3-8FBD-B1213D7DCE0C}" type="pres">
      <dgm:prSet presAssocID="{11A58A57-AC77-47FD-BF1B-26B7087DC981}" presName="hierRoot2" presStyleCnt="0">
        <dgm:presLayoutVars>
          <dgm:hierBranch val="init"/>
        </dgm:presLayoutVars>
      </dgm:prSet>
      <dgm:spPr/>
    </dgm:pt>
    <dgm:pt modelId="{436244C0-B304-450C-A969-0F3B8E3A94D9}" type="pres">
      <dgm:prSet presAssocID="{11A58A57-AC77-47FD-BF1B-26B7087DC981}" presName="rootComposite" presStyleCnt="0"/>
      <dgm:spPr/>
    </dgm:pt>
    <dgm:pt modelId="{8816197D-0752-438F-BE2E-50CF23388180}" type="pres">
      <dgm:prSet presAssocID="{11A58A57-AC77-47FD-BF1B-26B7087DC981}" presName="rootText" presStyleLbl="node4" presStyleIdx="2" presStyleCnt="6">
        <dgm:presLayoutVars>
          <dgm:chPref val="3"/>
        </dgm:presLayoutVars>
      </dgm:prSet>
      <dgm:spPr/>
    </dgm:pt>
    <dgm:pt modelId="{D9429B29-06A7-4E60-9D52-B5DAB2BEFE80}" type="pres">
      <dgm:prSet presAssocID="{11A58A57-AC77-47FD-BF1B-26B7087DC981}" presName="rootConnector" presStyleLbl="node4" presStyleIdx="2" presStyleCnt="6"/>
      <dgm:spPr/>
    </dgm:pt>
    <dgm:pt modelId="{A0485734-4EC3-49FB-90E3-C8E0FC432487}" type="pres">
      <dgm:prSet presAssocID="{11A58A57-AC77-47FD-BF1B-26B7087DC981}" presName="hierChild4" presStyleCnt="0"/>
      <dgm:spPr/>
    </dgm:pt>
    <dgm:pt modelId="{29E1A04C-B333-4F94-8EB3-1F15B47E1CF0}" type="pres">
      <dgm:prSet presAssocID="{11A58A57-AC77-47FD-BF1B-26B7087DC981}" presName="hierChild5" presStyleCnt="0"/>
      <dgm:spPr/>
    </dgm:pt>
    <dgm:pt modelId="{1E28FF9C-C1CC-4AA4-8E07-D60C7F0622C1}" type="pres">
      <dgm:prSet presAssocID="{74AD0B52-C0B4-49CE-BB2A-CD0B3F07361E}" presName="Name37" presStyleLbl="parChTrans1D4" presStyleIdx="3" presStyleCnt="6"/>
      <dgm:spPr/>
    </dgm:pt>
    <dgm:pt modelId="{3801B479-81C0-44CC-8F8F-8F86302FBD2B}" type="pres">
      <dgm:prSet presAssocID="{D079AA23-7676-4266-A8D3-50F2129A7604}" presName="hierRoot2" presStyleCnt="0">
        <dgm:presLayoutVars>
          <dgm:hierBranch val="init"/>
        </dgm:presLayoutVars>
      </dgm:prSet>
      <dgm:spPr/>
    </dgm:pt>
    <dgm:pt modelId="{22C8A3EB-DD03-48D9-A371-BB6F44E91965}" type="pres">
      <dgm:prSet presAssocID="{D079AA23-7676-4266-A8D3-50F2129A7604}" presName="rootComposite" presStyleCnt="0"/>
      <dgm:spPr/>
    </dgm:pt>
    <dgm:pt modelId="{930339BB-112E-4C0D-9A30-1FB94032088B}" type="pres">
      <dgm:prSet presAssocID="{D079AA23-7676-4266-A8D3-50F2129A7604}" presName="rootText" presStyleLbl="node4" presStyleIdx="3" presStyleCnt="6">
        <dgm:presLayoutVars>
          <dgm:chPref val="3"/>
        </dgm:presLayoutVars>
      </dgm:prSet>
      <dgm:spPr/>
    </dgm:pt>
    <dgm:pt modelId="{55721D8A-F119-473D-A66C-51E35E3C618A}" type="pres">
      <dgm:prSet presAssocID="{D079AA23-7676-4266-A8D3-50F2129A7604}" presName="rootConnector" presStyleLbl="node4" presStyleIdx="3" presStyleCnt="6"/>
      <dgm:spPr/>
    </dgm:pt>
    <dgm:pt modelId="{6DC6204D-A1DC-44BA-9D09-AEC645BC12D5}" type="pres">
      <dgm:prSet presAssocID="{D079AA23-7676-4266-A8D3-50F2129A7604}" presName="hierChild4" presStyleCnt="0"/>
      <dgm:spPr/>
    </dgm:pt>
    <dgm:pt modelId="{DD17B66D-D48D-4C32-9C9F-124B6BAE0B3D}" type="pres">
      <dgm:prSet presAssocID="{124C0A99-5E8C-495F-8F9D-0368B358801A}" presName="Name37" presStyleLbl="parChTrans1D4" presStyleIdx="4" presStyleCnt="6"/>
      <dgm:spPr/>
    </dgm:pt>
    <dgm:pt modelId="{E263B8D9-37BD-4FC2-A47A-6DDA22E73FB9}" type="pres">
      <dgm:prSet presAssocID="{C6B35B21-9DB0-49F2-8CCC-D665C9BEB162}" presName="hierRoot2" presStyleCnt="0">
        <dgm:presLayoutVars>
          <dgm:hierBranch/>
        </dgm:presLayoutVars>
      </dgm:prSet>
      <dgm:spPr/>
    </dgm:pt>
    <dgm:pt modelId="{2F113390-78B8-4547-A709-51EA5C3E1EA6}" type="pres">
      <dgm:prSet presAssocID="{C6B35B21-9DB0-49F2-8CCC-D665C9BEB162}" presName="rootComposite" presStyleCnt="0"/>
      <dgm:spPr/>
    </dgm:pt>
    <dgm:pt modelId="{A7BC7951-8FE1-46D0-B7BD-A175615999F0}" type="pres">
      <dgm:prSet presAssocID="{C6B35B21-9DB0-49F2-8CCC-D665C9BEB162}" presName="rootText" presStyleLbl="node4" presStyleIdx="4" presStyleCnt="6">
        <dgm:presLayoutVars>
          <dgm:chPref val="3"/>
        </dgm:presLayoutVars>
      </dgm:prSet>
      <dgm:spPr/>
    </dgm:pt>
    <dgm:pt modelId="{A4A52EB3-0BE5-4FFD-A708-971855AC49AE}" type="pres">
      <dgm:prSet presAssocID="{C6B35B21-9DB0-49F2-8CCC-D665C9BEB162}" presName="rootConnector" presStyleLbl="node4" presStyleIdx="4" presStyleCnt="6"/>
      <dgm:spPr/>
    </dgm:pt>
    <dgm:pt modelId="{A314ED14-D95F-4761-8258-8BA4225B99C4}" type="pres">
      <dgm:prSet presAssocID="{C6B35B21-9DB0-49F2-8CCC-D665C9BEB162}" presName="hierChild4" presStyleCnt="0"/>
      <dgm:spPr/>
    </dgm:pt>
    <dgm:pt modelId="{6BF15C95-C38C-4567-9E03-08A7E637D151}" type="pres">
      <dgm:prSet presAssocID="{C6B35B21-9DB0-49F2-8CCC-D665C9BEB162}" presName="hierChild5" presStyleCnt="0"/>
      <dgm:spPr/>
    </dgm:pt>
    <dgm:pt modelId="{8C4C99EF-CFE8-4838-968A-FF2371CB248D}" type="pres">
      <dgm:prSet presAssocID="{D079AA23-7676-4266-A8D3-50F2129A7604}" presName="hierChild5" presStyleCnt="0"/>
      <dgm:spPr/>
    </dgm:pt>
    <dgm:pt modelId="{38E88D04-9469-449F-9382-0353531AD0EB}" type="pres">
      <dgm:prSet presAssocID="{66E2F627-6257-4574-B93B-0B011FD1FA9F}" presName="Name37" presStyleLbl="parChTrans1D4" presStyleIdx="5" presStyleCnt="6"/>
      <dgm:spPr/>
    </dgm:pt>
    <dgm:pt modelId="{15729975-A27A-4E82-BC6C-8A5105B68CE4}" type="pres">
      <dgm:prSet presAssocID="{DDCCF726-7C9B-4B48-BED5-47BF78CBEE1A}" presName="hierRoot2" presStyleCnt="0">
        <dgm:presLayoutVars>
          <dgm:hierBranch val="init"/>
        </dgm:presLayoutVars>
      </dgm:prSet>
      <dgm:spPr/>
    </dgm:pt>
    <dgm:pt modelId="{AD021C60-6F7C-4EB4-A40E-207A9A423CA1}" type="pres">
      <dgm:prSet presAssocID="{DDCCF726-7C9B-4B48-BED5-47BF78CBEE1A}" presName="rootComposite" presStyleCnt="0"/>
      <dgm:spPr/>
    </dgm:pt>
    <dgm:pt modelId="{1632E678-06A4-4DDB-9EF0-E83CB86A5103}" type="pres">
      <dgm:prSet presAssocID="{DDCCF726-7C9B-4B48-BED5-47BF78CBEE1A}" presName="rootText" presStyleLbl="node4" presStyleIdx="5" presStyleCnt="6">
        <dgm:presLayoutVars>
          <dgm:chPref val="3"/>
        </dgm:presLayoutVars>
      </dgm:prSet>
      <dgm:spPr/>
    </dgm:pt>
    <dgm:pt modelId="{8BCEA10A-F682-45D7-8066-644B7EB809FF}" type="pres">
      <dgm:prSet presAssocID="{DDCCF726-7C9B-4B48-BED5-47BF78CBEE1A}" presName="rootConnector" presStyleLbl="node4" presStyleIdx="5" presStyleCnt="6"/>
      <dgm:spPr/>
    </dgm:pt>
    <dgm:pt modelId="{69218449-D550-4227-A165-865754280465}" type="pres">
      <dgm:prSet presAssocID="{DDCCF726-7C9B-4B48-BED5-47BF78CBEE1A}" presName="hierChild4" presStyleCnt="0"/>
      <dgm:spPr/>
    </dgm:pt>
    <dgm:pt modelId="{0FD53BE7-83C2-40DB-9D55-E9F8CF3226C5}" type="pres">
      <dgm:prSet presAssocID="{DDCCF726-7C9B-4B48-BED5-47BF78CBEE1A}" presName="hierChild5" presStyleCnt="0"/>
      <dgm:spPr/>
    </dgm:pt>
    <dgm:pt modelId="{C6ED302C-6C62-4205-824C-E41C85A8750F}" type="pres">
      <dgm:prSet presAssocID="{899AF48D-4614-4BD5-B71C-BF7169E43A94}" presName="hierChild5" presStyleCnt="0"/>
      <dgm:spPr/>
    </dgm:pt>
    <dgm:pt modelId="{A3221321-E01B-4164-B04A-F31A9645C79C}" type="pres">
      <dgm:prSet presAssocID="{80AB137F-A9AA-4CDA-BAD1-B7DA3EB820F1}" presName="hierChild5" presStyleCnt="0"/>
      <dgm:spPr/>
    </dgm:pt>
    <dgm:pt modelId="{1AA74C5E-71F5-40B9-B907-09CFF00BCE70}" type="pres">
      <dgm:prSet presAssocID="{F6C1F355-72D2-4626-B539-6FFDA6D37527}" presName="hierChild3" presStyleCnt="0"/>
      <dgm:spPr/>
    </dgm:pt>
  </dgm:ptLst>
  <dgm:cxnLst>
    <dgm:cxn modelId="{C269880F-4372-4242-A97F-A3A9D2E5534F}" type="presOf" srcId="{9F043850-A7B0-495D-B829-DBEBB250B6C5}" destId="{0A73891F-F5CA-41F2-97C5-27A24CE73E50}" srcOrd="0" destOrd="0" presId="urn:microsoft.com/office/officeart/2005/8/layout/orgChart1"/>
    <dgm:cxn modelId="{9EE17F12-B45C-470A-B9DB-7707B0DE6948}" type="presOf" srcId="{72879B18-FAA8-4DBE-9A1C-9438A316D248}" destId="{12095CA6-D343-4598-8B74-50A3A583704C}" srcOrd="1" destOrd="0" presId="urn:microsoft.com/office/officeart/2005/8/layout/orgChart1"/>
    <dgm:cxn modelId="{0BC3D115-CC45-484B-B50E-642EF75240A9}" type="presOf" srcId="{2A979BA5-563E-463C-B88A-5FC742855DC6}" destId="{AB0EAF2D-4D43-4EE0-8733-184DCC5D753F}" srcOrd="0" destOrd="0" presId="urn:microsoft.com/office/officeart/2005/8/layout/orgChart1"/>
    <dgm:cxn modelId="{42C24D1A-ED10-4103-88CC-6D1CF43EDD0A}" type="presOf" srcId="{899AF48D-4614-4BD5-B71C-BF7169E43A94}" destId="{847D2B4F-D51E-4E34-B4D3-DF62AD072FB5}" srcOrd="0" destOrd="0" presId="urn:microsoft.com/office/officeart/2005/8/layout/orgChart1"/>
    <dgm:cxn modelId="{7AE58E1C-704E-4FAA-9BFD-E19CD564FCF6}" srcId="{D079AA23-7676-4266-A8D3-50F2129A7604}" destId="{C6B35B21-9DB0-49F2-8CCC-D665C9BEB162}" srcOrd="0" destOrd="0" parTransId="{124C0A99-5E8C-495F-8F9D-0368B358801A}" sibTransId="{A61324AE-8CC1-411D-BDFA-4C5984344441}"/>
    <dgm:cxn modelId="{6B7FC21D-402F-4D59-88A4-34473ABDA826}" type="presOf" srcId="{F445DFBD-3CBB-4D50-A989-3BC71F419D37}" destId="{C6788C1C-72C5-44F8-B47B-C3530A4F073B}" srcOrd="0" destOrd="0" presId="urn:microsoft.com/office/officeart/2005/8/layout/orgChart1"/>
    <dgm:cxn modelId="{62FB4526-785D-4B98-BBAA-A6ACA001BF0D}" srcId="{899AF48D-4614-4BD5-B71C-BF7169E43A94}" destId="{D079AA23-7676-4266-A8D3-50F2129A7604}" srcOrd="3" destOrd="0" parTransId="{74AD0B52-C0B4-49CE-BB2A-CD0B3F07361E}" sibTransId="{1B293084-C586-4672-B491-74AE16DBF5A6}"/>
    <dgm:cxn modelId="{F1257A30-DA3B-4E8C-AE28-A595DE6580DC}" type="presOf" srcId="{16F95EA3-2626-4CA5-85AB-29E05AFFE89D}" destId="{83D417E2-0892-4DF5-B5AA-E0B43B3DBDAD}" srcOrd="0" destOrd="0" presId="urn:microsoft.com/office/officeart/2005/8/layout/orgChart1"/>
    <dgm:cxn modelId="{C8C9D73A-5801-4512-8745-3080E0A479B7}" type="presOf" srcId="{D997A3D7-2181-4A64-9A97-341F13EDD933}" destId="{DCDC40A3-AE94-486E-9BD9-FF58C58845AD}" srcOrd="0" destOrd="0" presId="urn:microsoft.com/office/officeart/2005/8/layout/orgChart1"/>
    <dgm:cxn modelId="{EB4AFC5D-2E99-46C2-84BD-95DA134C7B18}" srcId="{899AF48D-4614-4BD5-B71C-BF7169E43A94}" destId="{72879B18-FAA8-4DBE-9A1C-9438A316D248}" srcOrd="1" destOrd="0" parTransId="{16F95EA3-2626-4CA5-85AB-29E05AFFE89D}" sibTransId="{15C2FFA3-B1A5-45E1-A484-AA82A9C956AB}"/>
    <dgm:cxn modelId="{DDDF8D41-B956-4A7D-AD47-A4C6EAD57DD7}" srcId="{80AB137F-A9AA-4CDA-BAD1-B7DA3EB820F1}" destId="{899AF48D-4614-4BD5-B71C-BF7169E43A94}" srcOrd="0" destOrd="0" parTransId="{9F043850-A7B0-495D-B829-DBEBB250B6C5}" sibTransId="{0F73B0F2-C45D-47EC-A37F-14C97AF3630A}"/>
    <dgm:cxn modelId="{68DE1445-7EBB-4F89-A076-CE45EF477F1F}" srcId="{2A979BA5-563E-463C-B88A-5FC742855DC6}" destId="{F6C1F355-72D2-4626-B539-6FFDA6D37527}" srcOrd="0" destOrd="0" parTransId="{69B98685-11F6-42BF-B7B1-D3139E60DA00}" sibTransId="{F43F82AD-ECF4-4BB9-A7F2-7497EBDE49CA}"/>
    <dgm:cxn modelId="{B7915746-5C41-414F-83CB-10BEC18C5A1B}" type="presOf" srcId="{F6C1F355-72D2-4626-B539-6FFDA6D37527}" destId="{210AD97A-DD82-44F0-B03B-E7FF0879CA01}" srcOrd="1" destOrd="0" presId="urn:microsoft.com/office/officeart/2005/8/layout/orgChart1"/>
    <dgm:cxn modelId="{9C78C567-4257-413B-93BC-F9A421B5F792}" type="presOf" srcId="{80AB137F-A9AA-4CDA-BAD1-B7DA3EB820F1}" destId="{F47A0F8A-8D89-45CF-B9AE-0FD2F77440A9}" srcOrd="0" destOrd="0" presId="urn:microsoft.com/office/officeart/2005/8/layout/orgChart1"/>
    <dgm:cxn modelId="{2FC53E48-37DC-4163-94D6-71DE1D36AD0F}" type="presOf" srcId="{899AF48D-4614-4BD5-B71C-BF7169E43A94}" destId="{7A366B8F-6319-4F4B-88B7-FDFEAC702152}" srcOrd="1" destOrd="0" presId="urn:microsoft.com/office/officeart/2005/8/layout/orgChart1"/>
    <dgm:cxn modelId="{4BBFA36A-2E67-4D0A-A7BE-7E3183A6A75B}" type="presOf" srcId="{66E2F627-6257-4574-B93B-0B011FD1FA9F}" destId="{38E88D04-9469-449F-9382-0353531AD0EB}" srcOrd="0" destOrd="0" presId="urn:microsoft.com/office/officeart/2005/8/layout/orgChart1"/>
    <dgm:cxn modelId="{EB8B6C6E-B6D8-4013-AFD3-A5F6B77D3136}" type="presOf" srcId="{11A58A57-AC77-47FD-BF1B-26B7087DC981}" destId="{8816197D-0752-438F-BE2E-50CF23388180}" srcOrd="0" destOrd="0" presId="urn:microsoft.com/office/officeart/2005/8/layout/orgChart1"/>
    <dgm:cxn modelId="{4B9CA44E-99E5-4075-8961-D052BBF2CF11}" type="presOf" srcId="{F6C1F355-72D2-4626-B539-6FFDA6D37527}" destId="{2B40FCBB-7487-432F-8714-E9A969FE7AC6}" srcOrd="0" destOrd="0" presId="urn:microsoft.com/office/officeart/2005/8/layout/orgChart1"/>
    <dgm:cxn modelId="{01143454-C1DC-497A-8F64-FEF6C192DEAA}" type="presOf" srcId="{11A58A57-AC77-47FD-BF1B-26B7087DC981}" destId="{D9429B29-06A7-4E60-9D52-B5DAB2BEFE80}" srcOrd="1" destOrd="0" presId="urn:microsoft.com/office/officeart/2005/8/layout/orgChart1"/>
    <dgm:cxn modelId="{04A72E76-697B-4CD1-835B-967C7323B252}" type="presOf" srcId="{F0D23530-A476-48F6-903F-FFD21EE01726}" destId="{E25E1FF7-487F-4332-8989-B2999303BBF8}" srcOrd="0" destOrd="0" presId="urn:microsoft.com/office/officeart/2005/8/layout/orgChart1"/>
    <dgm:cxn modelId="{7FB04057-DA12-4962-9CAC-C41B1A499256}" type="presOf" srcId="{C6B35B21-9DB0-49F2-8CCC-D665C9BEB162}" destId="{A4A52EB3-0BE5-4FFD-A708-971855AC49AE}" srcOrd="1" destOrd="0" presId="urn:microsoft.com/office/officeart/2005/8/layout/orgChart1"/>
    <dgm:cxn modelId="{9FB09279-62E9-4991-B44F-122473B07EBB}" srcId="{899AF48D-4614-4BD5-B71C-BF7169E43A94}" destId="{0EF92C2A-82B9-4868-B1F2-1D9315AF5794}" srcOrd="0" destOrd="0" parTransId="{F0D23530-A476-48F6-903F-FFD21EE01726}" sibTransId="{C7C4DFAD-9846-4089-A407-55CFAC89AFE5}"/>
    <dgm:cxn modelId="{C6DCA45A-BD81-4E46-B278-404D3D437E08}" type="presOf" srcId="{72879B18-FAA8-4DBE-9A1C-9438A316D248}" destId="{586E4BAF-17FA-46C4-8E9C-351438293C5C}" srcOrd="0" destOrd="0" presId="urn:microsoft.com/office/officeart/2005/8/layout/orgChart1"/>
    <dgm:cxn modelId="{A2BEB28F-A94A-4636-A0C4-AAB8C26E78CC}" type="presOf" srcId="{D079AA23-7676-4266-A8D3-50F2129A7604}" destId="{930339BB-112E-4C0D-9A30-1FB94032088B}" srcOrd="0" destOrd="0" presId="urn:microsoft.com/office/officeart/2005/8/layout/orgChart1"/>
    <dgm:cxn modelId="{6CA62294-F0F4-49EE-BA2C-B85CABDCB258}" srcId="{899AF48D-4614-4BD5-B71C-BF7169E43A94}" destId="{DDCCF726-7C9B-4B48-BED5-47BF78CBEE1A}" srcOrd="4" destOrd="0" parTransId="{66E2F627-6257-4574-B93B-0B011FD1FA9F}" sibTransId="{23A69129-D47B-4C67-80FF-D18C7EE4DE58}"/>
    <dgm:cxn modelId="{8B6A95A5-835A-47AF-ACF6-61E04806ADC7}" srcId="{899AF48D-4614-4BD5-B71C-BF7169E43A94}" destId="{11A58A57-AC77-47FD-BF1B-26B7087DC981}" srcOrd="2" destOrd="0" parTransId="{F445DFBD-3CBB-4D50-A989-3BC71F419D37}" sibTransId="{26719BF4-D680-4E96-B32E-8B62B36F625D}"/>
    <dgm:cxn modelId="{E1BD47AE-F44E-441D-B98C-E02F9377FAF0}" type="presOf" srcId="{C6B35B21-9DB0-49F2-8CCC-D665C9BEB162}" destId="{A7BC7951-8FE1-46D0-B7BD-A175615999F0}" srcOrd="0" destOrd="0" presId="urn:microsoft.com/office/officeart/2005/8/layout/orgChart1"/>
    <dgm:cxn modelId="{8054DAB4-631C-4A4F-AFB7-23E6BC0C956C}" type="presOf" srcId="{0EF92C2A-82B9-4868-B1F2-1D9315AF5794}" destId="{8CED2107-5D6C-4ED9-9EDA-3C47EC4BED49}" srcOrd="1" destOrd="0" presId="urn:microsoft.com/office/officeart/2005/8/layout/orgChart1"/>
    <dgm:cxn modelId="{9541B9BA-C275-4273-9454-4D999F741B30}" srcId="{F6C1F355-72D2-4626-B539-6FFDA6D37527}" destId="{80AB137F-A9AA-4CDA-BAD1-B7DA3EB820F1}" srcOrd="0" destOrd="0" parTransId="{D997A3D7-2181-4A64-9A97-341F13EDD933}" sibTransId="{E49F2324-A8B9-44AD-B6D6-5E67FEC5D4F4}"/>
    <dgm:cxn modelId="{760359BF-CB84-4A6F-847A-C7FA9919AD07}" type="presOf" srcId="{DDCCF726-7C9B-4B48-BED5-47BF78CBEE1A}" destId="{8BCEA10A-F682-45D7-8066-644B7EB809FF}" srcOrd="1" destOrd="0" presId="urn:microsoft.com/office/officeart/2005/8/layout/orgChart1"/>
    <dgm:cxn modelId="{D128D5C9-DE17-4685-A0EB-3C6257D82BB7}" type="presOf" srcId="{124C0A99-5E8C-495F-8F9D-0368B358801A}" destId="{DD17B66D-D48D-4C32-9C9F-124B6BAE0B3D}" srcOrd="0" destOrd="0" presId="urn:microsoft.com/office/officeart/2005/8/layout/orgChart1"/>
    <dgm:cxn modelId="{AD28A3CE-3EF3-4ABD-BE95-C1BC6D5EDB88}" type="presOf" srcId="{D079AA23-7676-4266-A8D3-50F2129A7604}" destId="{55721D8A-F119-473D-A66C-51E35E3C618A}" srcOrd="1" destOrd="0" presId="urn:microsoft.com/office/officeart/2005/8/layout/orgChart1"/>
    <dgm:cxn modelId="{C9FBA8D4-CE76-4B29-8622-1E32C5ADA242}" type="presOf" srcId="{0EF92C2A-82B9-4868-B1F2-1D9315AF5794}" destId="{09FF9114-461D-4114-A3D7-5AF4ED8E771B}" srcOrd="0" destOrd="0" presId="urn:microsoft.com/office/officeart/2005/8/layout/orgChart1"/>
    <dgm:cxn modelId="{F98EF0E0-0697-44BB-BD48-EA3476D4E5B7}" type="presOf" srcId="{80AB137F-A9AA-4CDA-BAD1-B7DA3EB820F1}" destId="{620EEADB-FB1A-4E2D-9ACC-B927A4595748}" srcOrd="1" destOrd="0" presId="urn:microsoft.com/office/officeart/2005/8/layout/orgChart1"/>
    <dgm:cxn modelId="{ED07F2EF-DD94-44FC-99F6-396D3A7F4957}" type="presOf" srcId="{74AD0B52-C0B4-49CE-BB2A-CD0B3F07361E}" destId="{1E28FF9C-C1CC-4AA4-8E07-D60C7F0622C1}" srcOrd="0" destOrd="0" presId="urn:microsoft.com/office/officeart/2005/8/layout/orgChart1"/>
    <dgm:cxn modelId="{B870C1F0-5F9E-4718-8FBD-E68A70CCD108}" type="presOf" srcId="{DDCCF726-7C9B-4B48-BED5-47BF78CBEE1A}" destId="{1632E678-06A4-4DDB-9EF0-E83CB86A5103}" srcOrd="0" destOrd="0" presId="urn:microsoft.com/office/officeart/2005/8/layout/orgChart1"/>
    <dgm:cxn modelId="{22484FE0-5239-4530-A2DF-01D5CA4C7733}" type="presParOf" srcId="{AB0EAF2D-4D43-4EE0-8733-184DCC5D753F}" destId="{CDDC9CBF-D7DC-4E50-BC5B-3A27C14AA5C2}" srcOrd="0" destOrd="0" presId="urn:microsoft.com/office/officeart/2005/8/layout/orgChart1"/>
    <dgm:cxn modelId="{877804A9-E5F8-4068-BCC1-031D32DC3B30}" type="presParOf" srcId="{CDDC9CBF-D7DC-4E50-BC5B-3A27C14AA5C2}" destId="{709FBEA9-3E29-4A1B-B265-003CA1F7C87B}" srcOrd="0" destOrd="0" presId="urn:microsoft.com/office/officeart/2005/8/layout/orgChart1"/>
    <dgm:cxn modelId="{0FA9E137-6EAB-4065-B479-1BE9DA55C379}" type="presParOf" srcId="{709FBEA9-3E29-4A1B-B265-003CA1F7C87B}" destId="{2B40FCBB-7487-432F-8714-E9A969FE7AC6}" srcOrd="0" destOrd="0" presId="urn:microsoft.com/office/officeart/2005/8/layout/orgChart1"/>
    <dgm:cxn modelId="{D295B96E-AAF1-4253-93F2-F9E3D49D1807}" type="presParOf" srcId="{709FBEA9-3E29-4A1B-B265-003CA1F7C87B}" destId="{210AD97A-DD82-44F0-B03B-E7FF0879CA01}" srcOrd="1" destOrd="0" presId="urn:microsoft.com/office/officeart/2005/8/layout/orgChart1"/>
    <dgm:cxn modelId="{356A3DD4-2B79-4AC6-85C0-41B27257286B}" type="presParOf" srcId="{CDDC9CBF-D7DC-4E50-BC5B-3A27C14AA5C2}" destId="{9C7C92CA-451C-4457-A99E-3AFC87FD0843}" srcOrd="1" destOrd="0" presId="urn:microsoft.com/office/officeart/2005/8/layout/orgChart1"/>
    <dgm:cxn modelId="{F698F9E5-85B6-44CD-8A17-469732E133C6}" type="presParOf" srcId="{9C7C92CA-451C-4457-A99E-3AFC87FD0843}" destId="{DCDC40A3-AE94-486E-9BD9-FF58C58845AD}" srcOrd="0" destOrd="0" presId="urn:microsoft.com/office/officeart/2005/8/layout/orgChart1"/>
    <dgm:cxn modelId="{69A1BC0F-5635-4545-9583-C0BB09A9276F}" type="presParOf" srcId="{9C7C92CA-451C-4457-A99E-3AFC87FD0843}" destId="{F2AD7550-3619-4115-8CEA-E09AD7EDA7F6}" srcOrd="1" destOrd="0" presId="urn:microsoft.com/office/officeart/2005/8/layout/orgChart1"/>
    <dgm:cxn modelId="{17B21A22-F320-4F52-A575-BC901B58B6B4}" type="presParOf" srcId="{F2AD7550-3619-4115-8CEA-E09AD7EDA7F6}" destId="{2160EA32-7D84-4282-A61E-F5B8463445F4}" srcOrd="0" destOrd="0" presId="urn:microsoft.com/office/officeart/2005/8/layout/orgChart1"/>
    <dgm:cxn modelId="{CC1B7407-21C4-4CAD-9A47-0A82976B8C25}" type="presParOf" srcId="{2160EA32-7D84-4282-A61E-F5B8463445F4}" destId="{F47A0F8A-8D89-45CF-B9AE-0FD2F77440A9}" srcOrd="0" destOrd="0" presId="urn:microsoft.com/office/officeart/2005/8/layout/orgChart1"/>
    <dgm:cxn modelId="{5DE0BF48-D6D8-42C9-B630-831F0F569855}" type="presParOf" srcId="{2160EA32-7D84-4282-A61E-F5B8463445F4}" destId="{620EEADB-FB1A-4E2D-9ACC-B927A4595748}" srcOrd="1" destOrd="0" presId="urn:microsoft.com/office/officeart/2005/8/layout/orgChart1"/>
    <dgm:cxn modelId="{0A6AF115-D2E4-4863-BB94-57F132848155}" type="presParOf" srcId="{F2AD7550-3619-4115-8CEA-E09AD7EDA7F6}" destId="{FA3BB208-8873-4310-A32C-7AD5B5FF5EF7}" srcOrd="1" destOrd="0" presId="urn:microsoft.com/office/officeart/2005/8/layout/orgChart1"/>
    <dgm:cxn modelId="{F88EACFF-7EA9-47AD-938D-6D54407C0D27}" type="presParOf" srcId="{FA3BB208-8873-4310-A32C-7AD5B5FF5EF7}" destId="{0A73891F-F5CA-41F2-97C5-27A24CE73E50}" srcOrd="0" destOrd="0" presId="urn:microsoft.com/office/officeart/2005/8/layout/orgChart1"/>
    <dgm:cxn modelId="{99C43533-7152-4420-AEDF-006A0B6D6885}" type="presParOf" srcId="{FA3BB208-8873-4310-A32C-7AD5B5FF5EF7}" destId="{A29DE129-944F-411D-BEA8-5B81FD283414}" srcOrd="1" destOrd="0" presId="urn:microsoft.com/office/officeart/2005/8/layout/orgChart1"/>
    <dgm:cxn modelId="{8DD53532-E5AF-4C61-BD07-E3F9FB8B08E2}" type="presParOf" srcId="{A29DE129-944F-411D-BEA8-5B81FD283414}" destId="{2D75A206-4900-40B7-AFC5-E8FC9635872E}" srcOrd="0" destOrd="0" presId="urn:microsoft.com/office/officeart/2005/8/layout/orgChart1"/>
    <dgm:cxn modelId="{DB3760AC-E62C-4766-8F1C-8CC4F2471BCE}" type="presParOf" srcId="{2D75A206-4900-40B7-AFC5-E8FC9635872E}" destId="{847D2B4F-D51E-4E34-B4D3-DF62AD072FB5}" srcOrd="0" destOrd="0" presId="urn:microsoft.com/office/officeart/2005/8/layout/orgChart1"/>
    <dgm:cxn modelId="{CD4CD807-0E29-4DC4-882B-793E116045E9}" type="presParOf" srcId="{2D75A206-4900-40B7-AFC5-E8FC9635872E}" destId="{7A366B8F-6319-4F4B-88B7-FDFEAC702152}" srcOrd="1" destOrd="0" presId="urn:microsoft.com/office/officeart/2005/8/layout/orgChart1"/>
    <dgm:cxn modelId="{A632337E-9238-440B-855B-4FFE42D7ADDB}" type="presParOf" srcId="{A29DE129-944F-411D-BEA8-5B81FD283414}" destId="{3BCBF867-0456-465B-B8E4-3773898807EF}" srcOrd="1" destOrd="0" presId="urn:microsoft.com/office/officeart/2005/8/layout/orgChart1"/>
    <dgm:cxn modelId="{F872D23F-26E6-4E7B-AE44-15CA3C264DBC}" type="presParOf" srcId="{3BCBF867-0456-465B-B8E4-3773898807EF}" destId="{E25E1FF7-487F-4332-8989-B2999303BBF8}" srcOrd="0" destOrd="0" presId="urn:microsoft.com/office/officeart/2005/8/layout/orgChart1"/>
    <dgm:cxn modelId="{48B61318-487D-4940-81CD-24527F0C1378}" type="presParOf" srcId="{3BCBF867-0456-465B-B8E4-3773898807EF}" destId="{D62A16C4-C29C-4A30-81B4-DCA2A9206E7E}" srcOrd="1" destOrd="0" presId="urn:microsoft.com/office/officeart/2005/8/layout/orgChart1"/>
    <dgm:cxn modelId="{4873EDD1-A6F4-42E8-98E0-9E1AB36713FF}" type="presParOf" srcId="{D62A16C4-C29C-4A30-81B4-DCA2A9206E7E}" destId="{EEF61132-9F46-48FC-AE7D-A4B4DA03BCE3}" srcOrd="0" destOrd="0" presId="urn:microsoft.com/office/officeart/2005/8/layout/orgChart1"/>
    <dgm:cxn modelId="{348527ED-D1E9-4A31-9EDE-A1BDC8F87C1E}" type="presParOf" srcId="{EEF61132-9F46-48FC-AE7D-A4B4DA03BCE3}" destId="{09FF9114-461D-4114-A3D7-5AF4ED8E771B}" srcOrd="0" destOrd="0" presId="urn:microsoft.com/office/officeart/2005/8/layout/orgChart1"/>
    <dgm:cxn modelId="{903EBFDA-A5B8-4123-A8CB-E6F291B85CDE}" type="presParOf" srcId="{EEF61132-9F46-48FC-AE7D-A4B4DA03BCE3}" destId="{8CED2107-5D6C-4ED9-9EDA-3C47EC4BED49}" srcOrd="1" destOrd="0" presId="urn:microsoft.com/office/officeart/2005/8/layout/orgChart1"/>
    <dgm:cxn modelId="{1C4CC2C0-35F8-4BE2-A28A-4BE629ACCA8D}" type="presParOf" srcId="{D62A16C4-C29C-4A30-81B4-DCA2A9206E7E}" destId="{1EF656EF-FE97-4617-8BFA-5296461F1501}" srcOrd="1" destOrd="0" presId="urn:microsoft.com/office/officeart/2005/8/layout/orgChart1"/>
    <dgm:cxn modelId="{B54E4FAE-9BE5-4AF7-8DFB-F4E14AE31733}" type="presParOf" srcId="{D62A16C4-C29C-4A30-81B4-DCA2A9206E7E}" destId="{167A8E63-0AF2-4095-98BD-20631CC5EC61}" srcOrd="2" destOrd="0" presId="urn:microsoft.com/office/officeart/2005/8/layout/orgChart1"/>
    <dgm:cxn modelId="{9CD38CA0-7A5F-45A3-A663-46FD7434B069}" type="presParOf" srcId="{3BCBF867-0456-465B-B8E4-3773898807EF}" destId="{83D417E2-0892-4DF5-B5AA-E0B43B3DBDAD}" srcOrd="2" destOrd="0" presId="urn:microsoft.com/office/officeart/2005/8/layout/orgChart1"/>
    <dgm:cxn modelId="{D7D7835A-73E1-4D76-AE07-10CD52545B13}" type="presParOf" srcId="{3BCBF867-0456-465B-B8E4-3773898807EF}" destId="{ADCDFBB5-E8D1-44FA-91D2-1446D2FA93C7}" srcOrd="3" destOrd="0" presId="urn:microsoft.com/office/officeart/2005/8/layout/orgChart1"/>
    <dgm:cxn modelId="{65FDF7BB-4DC2-4F63-84CC-37E0844326C6}" type="presParOf" srcId="{ADCDFBB5-E8D1-44FA-91D2-1446D2FA93C7}" destId="{26A6C84F-A2B7-4E9D-A40C-8E964D3ED181}" srcOrd="0" destOrd="0" presId="urn:microsoft.com/office/officeart/2005/8/layout/orgChart1"/>
    <dgm:cxn modelId="{F8C712F0-6E9C-4711-8960-642989A70026}" type="presParOf" srcId="{26A6C84F-A2B7-4E9D-A40C-8E964D3ED181}" destId="{586E4BAF-17FA-46C4-8E9C-351438293C5C}" srcOrd="0" destOrd="0" presId="urn:microsoft.com/office/officeart/2005/8/layout/orgChart1"/>
    <dgm:cxn modelId="{04A88A94-2C68-4E81-8B4D-33DDA647D0CE}" type="presParOf" srcId="{26A6C84F-A2B7-4E9D-A40C-8E964D3ED181}" destId="{12095CA6-D343-4598-8B74-50A3A583704C}" srcOrd="1" destOrd="0" presId="urn:microsoft.com/office/officeart/2005/8/layout/orgChart1"/>
    <dgm:cxn modelId="{E3ACD4C4-843B-434F-9CA4-8D5BD0EFDF11}" type="presParOf" srcId="{ADCDFBB5-E8D1-44FA-91D2-1446D2FA93C7}" destId="{69D3E29E-6791-4EB7-822B-FBD3D41C7503}" srcOrd="1" destOrd="0" presId="urn:microsoft.com/office/officeart/2005/8/layout/orgChart1"/>
    <dgm:cxn modelId="{6274DCDB-6974-4139-8FB3-1D82D5390165}" type="presParOf" srcId="{ADCDFBB5-E8D1-44FA-91D2-1446D2FA93C7}" destId="{6908E2F2-8A1B-4739-ACEA-5949282586AD}" srcOrd="2" destOrd="0" presId="urn:microsoft.com/office/officeart/2005/8/layout/orgChart1"/>
    <dgm:cxn modelId="{FD9E02DE-14BF-479B-AB6F-4062C2697435}" type="presParOf" srcId="{3BCBF867-0456-465B-B8E4-3773898807EF}" destId="{C6788C1C-72C5-44F8-B47B-C3530A4F073B}" srcOrd="4" destOrd="0" presId="urn:microsoft.com/office/officeart/2005/8/layout/orgChart1"/>
    <dgm:cxn modelId="{2EF1CF42-E82D-4C61-95A5-156DCFF71A08}" type="presParOf" srcId="{3BCBF867-0456-465B-B8E4-3773898807EF}" destId="{2BAB53FA-AE1A-4CE3-8FBD-B1213D7DCE0C}" srcOrd="5" destOrd="0" presId="urn:microsoft.com/office/officeart/2005/8/layout/orgChart1"/>
    <dgm:cxn modelId="{9D494F1A-7782-4381-BF3E-279744C8D42F}" type="presParOf" srcId="{2BAB53FA-AE1A-4CE3-8FBD-B1213D7DCE0C}" destId="{436244C0-B304-450C-A969-0F3B8E3A94D9}" srcOrd="0" destOrd="0" presId="urn:microsoft.com/office/officeart/2005/8/layout/orgChart1"/>
    <dgm:cxn modelId="{0DA59DA1-08B5-440E-9C7A-12D3A7A1F790}" type="presParOf" srcId="{436244C0-B304-450C-A969-0F3B8E3A94D9}" destId="{8816197D-0752-438F-BE2E-50CF23388180}" srcOrd="0" destOrd="0" presId="urn:microsoft.com/office/officeart/2005/8/layout/orgChart1"/>
    <dgm:cxn modelId="{0EC179C5-7A66-4771-9C40-996B4993C6D7}" type="presParOf" srcId="{436244C0-B304-450C-A969-0F3B8E3A94D9}" destId="{D9429B29-06A7-4E60-9D52-B5DAB2BEFE80}" srcOrd="1" destOrd="0" presId="urn:microsoft.com/office/officeart/2005/8/layout/orgChart1"/>
    <dgm:cxn modelId="{B81BA656-260A-4A03-BABC-0E27D3A960F1}" type="presParOf" srcId="{2BAB53FA-AE1A-4CE3-8FBD-B1213D7DCE0C}" destId="{A0485734-4EC3-49FB-90E3-C8E0FC432487}" srcOrd="1" destOrd="0" presId="urn:microsoft.com/office/officeart/2005/8/layout/orgChart1"/>
    <dgm:cxn modelId="{42B940C9-3DC8-46E9-839C-634131BC4130}" type="presParOf" srcId="{2BAB53FA-AE1A-4CE3-8FBD-B1213D7DCE0C}" destId="{29E1A04C-B333-4F94-8EB3-1F15B47E1CF0}" srcOrd="2" destOrd="0" presId="urn:microsoft.com/office/officeart/2005/8/layout/orgChart1"/>
    <dgm:cxn modelId="{BF98E48B-FE57-4871-8B77-6E8126D98AAA}" type="presParOf" srcId="{3BCBF867-0456-465B-B8E4-3773898807EF}" destId="{1E28FF9C-C1CC-4AA4-8E07-D60C7F0622C1}" srcOrd="6" destOrd="0" presId="urn:microsoft.com/office/officeart/2005/8/layout/orgChart1"/>
    <dgm:cxn modelId="{D6F476FB-31D7-4C10-8B63-3D380BC06E7F}" type="presParOf" srcId="{3BCBF867-0456-465B-B8E4-3773898807EF}" destId="{3801B479-81C0-44CC-8F8F-8F86302FBD2B}" srcOrd="7" destOrd="0" presId="urn:microsoft.com/office/officeart/2005/8/layout/orgChart1"/>
    <dgm:cxn modelId="{F4A6526D-59C8-4542-9859-C65515826A5E}" type="presParOf" srcId="{3801B479-81C0-44CC-8F8F-8F86302FBD2B}" destId="{22C8A3EB-DD03-48D9-A371-BB6F44E91965}" srcOrd="0" destOrd="0" presId="urn:microsoft.com/office/officeart/2005/8/layout/orgChart1"/>
    <dgm:cxn modelId="{18267733-22A9-4903-95CB-51D7C3119E19}" type="presParOf" srcId="{22C8A3EB-DD03-48D9-A371-BB6F44E91965}" destId="{930339BB-112E-4C0D-9A30-1FB94032088B}" srcOrd="0" destOrd="0" presId="urn:microsoft.com/office/officeart/2005/8/layout/orgChart1"/>
    <dgm:cxn modelId="{9205A48F-13CE-4EF3-9E97-DA499B7C4B6C}" type="presParOf" srcId="{22C8A3EB-DD03-48D9-A371-BB6F44E91965}" destId="{55721D8A-F119-473D-A66C-51E35E3C618A}" srcOrd="1" destOrd="0" presId="urn:microsoft.com/office/officeart/2005/8/layout/orgChart1"/>
    <dgm:cxn modelId="{2F05F10C-343F-4BA5-9ABC-FE9CC9A5D8EB}" type="presParOf" srcId="{3801B479-81C0-44CC-8F8F-8F86302FBD2B}" destId="{6DC6204D-A1DC-44BA-9D09-AEC645BC12D5}" srcOrd="1" destOrd="0" presId="urn:microsoft.com/office/officeart/2005/8/layout/orgChart1"/>
    <dgm:cxn modelId="{C8CADAEB-7EA2-4529-BCE4-4A30F09C7D5B}" type="presParOf" srcId="{6DC6204D-A1DC-44BA-9D09-AEC645BC12D5}" destId="{DD17B66D-D48D-4C32-9C9F-124B6BAE0B3D}" srcOrd="0" destOrd="0" presId="urn:microsoft.com/office/officeart/2005/8/layout/orgChart1"/>
    <dgm:cxn modelId="{773068FD-1196-460C-B050-D181BFD92762}" type="presParOf" srcId="{6DC6204D-A1DC-44BA-9D09-AEC645BC12D5}" destId="{E263B8D9-37BD-4FC2-A47A-6DDA22E73FB9}" srcOrd="1" destOrd="0" presId="urn:microsoft.com/office/officeart/2005/8/layout/orgChart1"/>
    <dgm:cxn modelId="{38A2CB1C-916F-4831-9EB5-2DE6D6802B07}" type="presParOf" srcId="{E263B8D9-37BD-4FC2-A47A-6DDA22E73FB9}" destId="{2F113390-78B8-4547-A709-51EA5C3E1EA6}" srcOrd="0" destOrd="0" presId="urn:microsoft.com/office/officeart/2005/8/layout/orgChart1"/>
    <dgm:cxn modelId="{A86943CB-8DD0-4530-A04B-68D50743B801}" type="presParOf" srcId="{2F113390-78B8-4547-A709-51EA5C3E1EA6}" destId="{A7BC7951-8FE1-46D0-B7BD-A175615999F0}" srcOrd="0" destOrd="0" presId="urn:microsoft.com/office/officeart/2005/8/layout/orgChart1"/>
    <dgm:cxn modelId="{5AD4FE96-B996-468C-9B81-4CC3539B7252}" type="presParOf" srcId="{2F113390-78B8-4547-A709-51EA5C3E1EA6}" destId="{A4A52EB3-0BE5-4FFD-A708-971855AC49AE}" srcOrd="1" destOrd="0" presId="urn:microsoft.com/office/officeart/2005/8/layout/orgChart1"/>
    <dgm:cxn modelId="{BB3D6C10-92D7-493D-929A-EA1813A30AAD}" type="presParOf" srcId="{E263B8D9-37BD-4FC2-A47A-6DDA22E73FB9}" destId="{A314ED14-D95F-4761-8258-8BA4225B99C4}" srcOrd="1" destOrd="0" presId="urn:microsoft.com/office/officeart/2005/8/layout/orgChart1"/>
    <dgm:cxn modelId="{93E27649-188C-47AB-8327-2D89A6C26DAC}" type="presParOf" srcId="{E263B8D9-37BD-4FC2-A47A-6DDA22E73FB9}" destId="{6BF15C95-C38C-4567-9E03-08A7E637D151}" srcOrd="2" destOrd="0" presId="urn:microsoft.com/office/officeart/2005/8/layout/orgChart1"/>
    <dgm:cxn modelId="{59DED009-DFC3-4FF4-95A7-E6C0A4C3C51C}" type="presParOf" srcId="{3801B479-81C0-44CC-8F8F-8F86302FBD2B}" destId="{8C4C99EF-CFE8-4838-968A-FF2371CB248D}" srcOrd="2" destOrd="0" presId="urn:microsoft.com/office/officeart/2005/8/layout/orgChart1"/>
    <dgm:cxn modelId="{3CD099E9-A1D3-45FA-BEC9-7C5A7EA94435}" type="presParOf" srcId="{3BCBF867-0456-465B-B8E4-3773898807EF}" destId="{38E88D04-9469-449F-9382-0353531AD0EB}" srcOrd="8" destOrd="0" presId="urn:microsoft.com/office/officeart/2005/8/layout/orgChart1"/>
    <dgm:cxn modelId="{E2CED11F-A271-46E1-A49E-A746AE922AA6}" type="presParOf" srcId="{3BCBF867-0456-465B-B8E4-3773898807EF}" destId="{15729975-A27A-4E82-BC6C-8A5105B68CE4}" srcOrd="9" destOrd="0" presId="urn:microsoft.com/office/officeart/2005/8/layout/orgChart1"/>
    <dgm:cxn modelId="{550A38D6-CFB5-488F-9AFA-CCDABCD86A1E}" type="presParOf" srcId="{15729975-A27A-4E82-BC6C-8A5105B68CE4}" destId="{AD021C60-6F7C-4EB4-A40E-207A9A423CA1}" srcOrd="0" destOrd="0" presId="urn:microsoft.com/office/officeart/2005/8/layout/orgChart1"/>
    <dgm:cxn modelId="{06BE7CC8-4C6D-42D9-B7CD-C27C7A9777E7}" type="presParOf" srcId="{AD021C60-6F7C-4EB4-A40E-207A9A423CA1}" destId="{1632E678-06A4-4DDB-9EF0-E83CB86A5103}" srcOrd="0" destOrd="0" presId="urn:microsoft.com/office/officeart/2005/8/layout/orgChart1"/>
    <dgm:cxn modelId="{F8E65577-2167-4A31-8F96-80D773915501}" type="presParOf" srcId="{AD021C60-6F7C-4EB4-A40E-207A9A423CA1}" destId="{8BCEA10A-F682-45D7-8066-644B7EB809FF}" srcOrd="1" destOrd="0" presId="urn:microsoft.com/office/officeart/2005/8/layout/orgChart1"/>
    <dgm:cxn modelId="{F1EF31B4-456D-4136-9FD3-E3C2DE9295FB}" type="presParOf" srcId="{15729975-A27A-4E82-BC6C-8A5105B68CE4}" destId="{69218449-D550-4227-A165-865754280465}" srcOrd="1" destOrd="0" presId="urn:microsoft.com/office/officeart/2005/8/layout/orgChart1"/>
    <dgm:cxn modelId="{A6C98036-41B4-4A06-8C5E-759AF1B31801}" type="presParOf" srcId="{15729975-A27A-4E82-BC6C-8A5105B68CE4}" destId="{0FD53BE7-83C2-40DB-9D55-E9F8CF3226C5}" srcOrd="2" destOrd="0" presId="urn:microsoft.com/office/officeart/2005/8/layout/orgChart1"/>
    <dgm:cxn modelId="{6B1F1649-43D0-4571-A2C2-624C476050C1}" type="presParOf" srcId="{A29DE129-944F-411D-BEA8-5B81FD283414}" destId="{C6ED302C-6C62-4205-824C-E41C85A8750F}" srcOrd="2" destOrd="0" presId="urn:microsoft.com/office/officeart/2005/8/layout/orgChart1"/>
    <dgm:cxn modelId="{6D0E8CB1-D354-4BF5-AB07-2A2029F6D0B0}" type="presParOf" srcId="{F2AD7550-3619-4115-8CEA-E09AD7EDA7F6}" destId="{A3221321-E01B-4164-B04A-F31A9645C79C}" srcOrd="2" destOrd="0" presId="urn:microsoft.com/office/officeart/2005/8/layout/orgChart1"/>
    <dgm:cxn modelId="{330AAA59-A14A-4B72-B83D-3A0D95F2C8C4}" type="presParOf" srcId="{CDDC9CBF-D7DC-4E50-BC5B-3A27C14AA5C2}" destId="{1AA74C5E-71F5-40B9-B907-09CFF00BCE7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EC45E-149E-4B6B-BDE2-B14176EC97CD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Conduct an in-depth analysis of data used within the current allocation methodology</a:t>
          </a:r>
        </a:p>
      </dsp:txBody>
      <dsp:txXfrm>
        <a:off x="785" y="1514431"/>
        <a:ext cx="3182540" cy="2271648"/>
      </dsp:txXfrm>
    </dsp:sp>
    <dsp:sp modelId="{F0BB44DF-8450-40B1-ADF7-30F361A0B9CC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785" y="0"/>
        <a:ext cx="3182540" cy="1514432"/>
      </dsp:txXfrm>
    </dsp:sp>
    <dsp:sp modelId="{DD7B9102-7BB0-4EE7-97FA-801A8465C6E6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Facilitate stakeholder workshops to gather input on funding models for future consideration</a:t>
          </a:r>
        </a:p>
      </dsp:txBody>
      <dsp:txXfrm>
        <a:off x="3437929" y="1514431"/>
        <a:ext cx="3182540" cy="2271648"/>
      </dsp:txXfrm>
    </dsp:sp>
    <dsp:sp modelId="{CB119DA8-AB4A-44C0-AA98-5B5A22639F48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7929" y="0"/>
        <a:ext cx="3182540" cy="1514432"/>
      </dsp:txXfrm>
    </dsp:sp>
    <dsp:sp modelId="{ADC04CA4-8C6B-4D8D-98BA-CF87E7D48E13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 a final report that recommends changes to the funding methodology to be implemented in rule by July 1, 2021. </a:t>
          </a:r>
        </a:p>
      </dsp:txBody>
      <dsp:txXfrm>
        <a:off x="6875073" y="1514431"/>
        <a:ext cx="3182540" cy="2271648"/>
      </dsp:txXfrm>
    </dsp:sp>
    <dsp:sp modelId="{1980A5A0-0580-4B71-BD97-3DA4EF617896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A8B47-C639-4CBA-A0B4-E5AA9B5E318C}">
      <dsp:nvSpPr>
        <dsp:cNvPr id="0" name=""/>
        <dsp:cNvSpPr/>
      </dsp:nvSpPr>
      <dsp:spPr>
        <a:xfrm>
          <a:off x="0" y="6409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FC47D-7B95-4274-A0BB-0DB0CF049AD8}">
      <dsp:nvSpPr>
        <dsp:cNvPr id="0" name=""/>
        <dsp:cNvSpPr/>
      </dsp:nvSpPr>
      <dsp:spPr>
        <a:xfrm>
          <a:off x="254029" y="195356"/>
          <a:ext cx="461872" cy="461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01B4-7DE5-4211-B446-310A55F84F89}">
      <dsp:nvSpPr>
        <dsp:cNvPr id="0" name=""/>
        <dsp:cNvSpPr/>
      </dsp:nvSpPr>
      <dsp:spPr>
        <a:xfrm>
          <a:off x="969931" y="6409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</a:t>
          </a:r>
        </a:p>
      </dsp:txBody>
      <dsp:txXfrm>
        <a:off x="969931" y="6409"/>
        <a:ext cx="3109674" cy="839767"/>
      </dsp:txXfrm>
    </dsp:sp>
    <dsp:sp modelId="{E14CA645-024F-4289-BCEC-341F3367781E}">
      <dsp:nvSpPr>
        <dsp:cNvPr id="0" name=""/>
        <dsp:cNvSpPr/>
      </dsp:nvSpPr>
      <dsp:spPr>
        <a:xfrm>
          <a:off x="4079605" y="6409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Floridians who are transportation disadvantaged have access to community</a:t>
          </a:r>
        </a:p>
      </dsp:txBody>
      <dsp:txXfrm>
        <a:off x="4079605" y="6409"/>
        <a:ext cx="2829832" cy="839767"/>
      </dsp:txXfrm>
    </dsp:sp>
    <dsp:sp modelId="{354FC6FE-F156-48DA-B88D-F469D032D4CB}">
      <dsp:nvSpPr>
        <dsp:cNvPr id="0" name=""/>
        <dsp:cNvSpPr/>
      </dsp:nvSpPr>
      <dsp:spPr>
        <a:xfrm>
          <a:off x="0" y="105611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AB6B8-C410-4AB0-A9BE-BFED7B803EB6}">
      <dsp:nvSpPr>
        <dsp:cNvPr id="0" name=""/>
        <dsp:cNvSpPr/>
      </dsp:nvSpPr>
      <dsp:spPr>
        <a:xfrm>
          <a:off x="254029" y="1245066"/>
          <a:ext cx="461872" cy="461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0BEC-7D7D-4B3B-9C32-9BDB24AB9803}">
      <dsp:nvSpPr>
        <dsp:cNvPr id="0" name=""/>
        <dsp:cNvSpPr/>
      </dsp:nvSpPr>
      <dsp:spPr>
        <a:xfrm>
          <a:off x="969931" y="105611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Innovation</a:t>
          </a:r>
        </a:p>
      </dsp:txBody>
      <dsp:txXfrm>
        <a:off x="969931" y="1056118"/>
        <a:ext cx="3109674" cy="839767"/>
      </dsp:txXfrm>
    </dsp:sp>
    <dsp:sp modelId="{2BC622B3-E306-421F-BA9C-457C287B49F9}">
      <dsp:nvSpPr>
        <dsp:cNvPr id="0" name=""/>
        <dsp:cNvSpPr/>
      </dsp:nvSpPr>
      <dsp:spPr>
        <a:xfrm>
          <a:off x="4079605" y="105611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Allow local systems to test and apply new ideas to services.</a:t>
          </a:r>
        </a:p>
      </dsp:txBody>
      <dsp:txXfrm>
        <a:off x="4079605" y="1056118"/>
        <a:ext cx="2829832" cy="839767"/>
      </dsp:txXfrm>
    </dsp:sp>
    <dsp:sp modelId="{97E8F61E-1B6A-47EC-975E-751AF0BB4168}">
      <dsp:nvSpPr>
        <dsp:cNvPr id="0" name=""/>
        <dsp:cNvSpPr/>
      </dsp:nvSpPr>
      <dsp:spPr>
        <a:xfrm>
          <a:off x="0" y="210582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DFAA0-B4CC-4E1E-83C5-8D7C76534670}">
      <dsp:nvSpPr>
        <dsp:cNvPr id="0" name=""/>
        <dsp:cNvSpPr/>
      </dsp:nvSpPr>
      <dsp:spPr>
        <a:xfrm>
          <a:off x="254029" y="2294776"/>
          <a:ext cx="461872" cy="461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2589-99F5-4F58-B9DB-376C9A5D2CB8}">
      <dsp:nvSpPr>
        <dsp:cNvPr id="0" name=""/>
        <dsp:cNvSpPr/>
      </dsp:nvSpPr>
      <dsp:spPr>
        <a:xfrm>
          <a:off x="969931" y="210582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Coordination</a:t>
          </a:r>
        </a:p>
      </dsp:txBody>
      <dsp:txXfrm>
        <a:off x="969931" y="2105828"/>
        <a:ext cx="3109674" cy="839767"/>
      </dsp:txXfrm>
    </dsp:sp>
    <dsp:sp modelId="{ADA4A88E-63D2-4F80-9827-1F0D066E80AC}">
      <dsp:nvSpPr>
        <dsp:cNvPr id="0" name=""/>
        <dsp:cNvSpPr/>
      </dsp:nvSpPr>
      <dsp:spPr>
        <a:xfrm>
          <a:off x="4079605" y="210582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Promote cost-effective delivery of TD services.</a:t>
          </a:r>
        </a:p>
      </dsp:txBody>
      <dsp:txXfrm>
        <a:off x="4079605" y="2105828"/>
        <a:ext cx="2829832" cy="839767"/>
      </dsp:txXfrm>
    </dsp:sp>
    <dsp:sp modelId="{CF493622-7261-4788-B24C-4C8BF08ED406}">
      <dsp:nvSpPr>
        <dsp:cNvPr id="0" name=""/>
        <dsp:cNvSpPr/>
      </dsp:nvSpPr>
      <dsp:spPr>
        <a:xfrm>
          <a:off x="0" y="315553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69B4C-9FBC-445B-8FFD-F59AF2D0C8E6}">
      <dsp:nvSpPr>
        <dsp:cNvPr id="0" name=""/>
        <dsp:cNvSpPr/>
      </dsp:nvSpPr>
      <dsp:spPr>
        <a:xfrm>
          <a:off x="254029" y="3344486"/>
          <a:ext cx="461872" cy="461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60C69-5BEA-4FFF-9874-E42A09DF57E8}">
      <dsp:nvSpPr>
        <dsp:cNvPr id="0" name=""/>
        <dsp:cNvSpPr/>
      </dsp:nvSpPr>
      <dsp:spPr>
        <a:xfrm>
          <a:off x="969931" y="315553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Accountability</a:t>
          </a:r>
        </a:p>
      </dsp:txBody>
      <dsp:txXfrm>
        <a:off x="969931" y="3155538"/>
        <a:ext cx="3109674" cy="839767"/>
      </dsp:txXfrm>
    </dsp:sp>
    <dsp:sp modelId="{D0B24581-0D67-46DB-A2C5-4A5B3A38C392}">
      <dsp:nvSpPr>
        <dsp:cNvPr id="0" name=""/>
        <dsp:cNvSpPr/>
      </dsp:nvSpPr>
      <dsp:spPr>
        <a:xfrm>
          <a:off x="4079605" y="315553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state taxpayer funding is being spent for its intended purpose.</a:t>
          </a:r>
        </a:p>
      </dsp:txBody>
      <dsp:txXfrm>
        <a:off x="4079605" y="3155538"/>
        <a:ext cx="2829832" cy="839767"/>
      </dsp:txXfrm>
    </dsp:sp>
    <dsp:sp modelId="{3E5ABA3E-A0CA-42DF-AD07-E01C3DEA8DCC}">
      <dsp:nvSpPr>
        <dsp:cNvPr id="0" name=""/>
        <dsp:cNvSpPr/>
      </dsp:nvSpPr>
      <dsp:spPr>
        <a:xfrm>
          <a:off x="0" y="420524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B387-93DE-4605-A62D-E11F90C6759D}">
      <dsp:nvSpPr>
        <dsp:cNvPr id="0" name=""/>
        <dsp:cNvSpPr/>
      </dsp:nvSpPr>
      <dsp:spPr>
        <a:xfrm>
          <a:off x="254029" y="4394195"/>
          <a:ext cx="461872" cy="461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3E6E5-6C98-4942-924F-593605151416}">
      <dsp:nvSpPr>
        <dsp:cNvPr id="0" name=""/>
        <dsp:cNvSpPr/>
      </dsp:nvSpPr>
      <dsp:spPr>
        <a:xfrm>
          <a:off x="969931" y="420524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Transparency</a:t>
          </a:r>
        </a:p>
      </dsp:txBody>
      <dsp:txXfrm>
        <a:off x="969931" y="4205248"/>
        <a:ext cx="3109674" cy="839767"/>
      </dsp:txXfrm>
    </dsp:sp>
    <dsp:sp modelId="{8645CD24-7482-4D69-B864-D56F2150FC51}">
      <dsp:nvSpPr>
        <dsp:cNvPr id="0" name=""/>
        <dsp:cNvSpPr/>
      </dsp:nvSpPr>
      <dsp:spPr>
        <a:xfrm>
          <a:off x="4079605" y="420524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information available and understandable to stakeholders.</a:t>
          </a:r>
        </a:p>
      </dsp:txBody>
      <dsp:txXfrm>
        <a:off x="4079605" y="4205248"/>
        <a:ext cx="2829832" cy="8397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88D04-9469-449F-9382-0353531AD0EB}">
      <dsp:nvSpPr>
        <dsp:cNvPr id="0" name=""/>
        <dsp:cNvSpPr/>
      </dsp:nvSpPr>
      <dsp:spPr>
        <a:xfrm>
          <a:off x="2229024" y="2447166"/>
          <a:ext cx="3084260" cy="267642"/>
        </a:xfrm>
        <a:custGeom>
          <a:avLst/>
          <a:gdLst/>
          <a:ahLst/>
          <a:cxnLst/>
          <a:rect l="0" t="0" r="0" b="0"/>
          <a:pathLst>
            <a:path>
              <a:moveTo>
                <a:pt x="2722502" y="0"/>
              </a:moveTo>
              <a:lnTo>
                <a:pt x="2722502" y="118125"/>
              </a:lnTo>
              <a:lnTo>
                <a:pt x="0" y="118125"/>
              </a:lnTo>
              <a:lnTo>
                <a:pt x="0" y="236250"/>
              </a:lnTo>
            </a:path>
          </a:pathLst>
        </a:custGeom>
        <a:noFill/>
        <a:ln w="190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DD17B66D-D48D-4C32-9C9F-124B6BAE0B3D}">
      <dsp:nvSpPr>
        <dsp:cNvPr id="0" name=""/>
        <dsp:cNvSpPr/>
      </dsp:nvSpPr>
      <dsp:spPr>
        <a:xfrm>
          <a:off x="3261359" y="3352052"/>
          <a:ext cx="191173" cy="586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500"/>
              </a:lnTo>
              <a:lnTo>
                <a:pt x="168750" y="517500"/>
              </a:lnTo>
            </a:path>
          </a:pathLst>
        </a:custGeom>
        <a:noFill/>
        <a:ln w="6350" cap="flat" cmpd="sng" algn="ctr">
          <a:solidFill>
            <a:sysClr val="window" lastClr="FFFFFF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28FF9C-C1CC-4AA4-8E07-D60C7F0622C1}">
      <dsp:nvSpPr>
        <dsp:cNvPr id="0" name=""/>
        <dsp:cNvSpPr/>
      </dsp:nvSpPr>
      <dsp:spPr>
        <a:xfrm>
          <a:off x="3771154" y="2447166"/>
          <a:ext cx="1542130" cy="267642"/>
        </a:xfrm>
        <a:custGeom>
          <a:avLst/>
          <a:gdLst/>
          <a:ahLst/>
          <a:cxnLst/>
          <a:rect l="0" t="0" r="0" b="0"/>
          <a:pathLst>
            <a:path>
              <a:moveTo>
                <a:pt x="1361251" y="0"/>
              </a:moveTo>
              <a:lnTo>
                <a:pt x="1361251" y="118125"/>
              </a:lnTo>
              <a:lnTo>
                <a:pt x="0" y="118125"/>
              </a:lnTo>
              <a:lnTo>
                <a:pt x="0" y="236250"/>
              </a:lnTo>
            </a:path>
          </a:pathLst>
        </a:custGeom>
        <a:noFill/>
        <a:ln w="9525" cap="flat" cmpd="sng" algn="ctr">
          <a:solidFill>
            <a:sysClr val="windowText" lastClr="000000"/>
          </a:solidFill>
          <a:prstDash val="dash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788C1C-72C5-44F8-B47B-C3530A4F073B}">
      <dsp:nvSpPr>
        <dsp:cNvPr id="0" name=""/>
        <dsp:cNvSpPr/>
      </dsp:nvSpPr>
      <dsp:spPr>
        <a:xfrm>
          <a:off x="5267565" y="2447166"/>
          <a:ext cx="91440" cy="2676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6250"/>
              </a:lnTo>
            </a:path>
          </a:pathLst>
        </a:custGeom>
        <a:noFill/>
        <a:ln w="9525" cap="flat" cmpd="sng" algn="ctr">
          <a:solidFill>
            <a:sysClr val="windowText" lastClr="000000"/>
          </a:solidFill>
          <a:prstDash val="dash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3D417E2-0892-4DF5-B5AA-E0B43B3DBDAD}">
      <dsp:nvSpPr>
        <dsp:cNvPr id="0" name=""/>
        <dsp:cNvSpPr/>
      </dsp:nvSpPr>
      <dsp:spPr>
        <a:xfrm>
          <a:off x="5313285" y="2447166"/>
          <a:ext cx="1542130" cy="267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25"/>
              </a:lnTo>
              <a:lnTo>
                <a:pt x="1361251" y="118125"/>
              </a:lnTo>
              <a:lnTo>
                <a:pt x="1361251" y="236250"/>
              </a:lnTo>
            </a:path>
          </a:pathLst>
        </a:custGeom>
        <a:noFill/>
        <a:ln w="9525" cap="flat" cmpd="sng" algn="ctr">
          <a:solidFill>
            <a:sysClr val="windowText" lastClr="000000"/>
          </a:solidFill>
          <a:prstDash val="dash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25E1FF7-487F-4332-8989-B2999303BBF8}">
      <dsp:nvSpPr>
        <dsp:cNvPr id="0" name=""/>
        <dsp:cNvSpPr/>
      </dsp:nvSpPr>
      <dsp:spPr>
        <a:xfrm>
          <a:off x="5313285" y="2447166"/>
          <a:ext cx="3084260" cy="267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25"/>
              </a:lnTo>
              <a:lnTo>
                <a:pt x="2722502" y="118125"/>
              </a:lnTo>
              <a:lnTo>
                <a:pt x="2722502" y="236250"/>
              </a:lnTo>
            </a:path>
          </a:pathLst>
        </a:custGeom>
        <a:noFill/>
        <a:ln w="9525" cap="flat" cmpd="sng" algn="ctr">
          <a:solidFill>
            <a:sysClr val="windowText" lastClr="000000"/>
          </a:solidFill>
          <a:prstDash val="dash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A73891F-F5CA-41F2-97C5-27A24CE73E50}">
      <dsp:nvSpPr>
        <dsp:cNvPr id="0" name=""/>
        <dsp:cNvSpPr/>
      </dsp:nvSpPr>
      <dsp:spPr>
        <a:xfrm>
          <a:off x="5267565" y="1542280"/>
          <a:ext cx="91440" cy="2676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6250"/>
              </a:lnTo>
            </a:path>
          </a:pathLst>
        </a:custGeom>
        <a:noFill/>
        <a:ln w="190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DCDC40A3-AE94-486E-9BD9-FF58C58845AD}">
      <dsp:nvSpPr>
        <dsp:cNvPr id="0" name=""/>
        <dsp:cNvSpPr/>
      </dsp:nvSpPr>
      <dsp:spPr>
        <a:xfrm>
          <a:off x="5267565" y="637393"/>
          <a:ext cx="91440" cy="2676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6250"/>
              </a:lnTo>
            </a:path>
          </a:pathLst>
        </a:custGeom>
        <a:noFill/>
        <a:ln w="1905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2B40FCBB-7487-432F-8714-E9A969FE7AC6}">
      <dsp:nvSpPr>
        <dsp:cNvPr id="0" name=""/>
        <dsp:cNvSpPr/>
      </dsp:nvSpPr>
      <dsp:spPr>
        <a:xfrm>
          <a:off x="4676041" y="149"/>
          <a:ext cx="1274487" cy="637243"/>
        </a:xfrm>
        <a:prstGeom prst="rect">
          <a:avLst/>
        </a:prstGeom>
        <a:gradFill rotWithShape="0">
          <a:gsLst>
            <a:gs pos="0">
              <a:srgbClr val="44546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546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546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Transportation Disadvnataged Trust Fund (TDTF)</a:t>
          </a:r>
        </a:p>
      </dsp:txBody>
      <dsp:txXfrm>
        <a:off x="4676041" y="149"/>
        <a:ext cx="1274487" cy="637243"/>
      </dsp:txXfrm>
    </dsp:sp>
    <dsp:sp modelId="{F47A0F8A-8D89-45CF-B9AE-0FD2F77440A9}">
      <dsp:nvSpPr>
        <dsp:cNvPr id="0" name=""/>
        <dsp:cNvSpPr/>
      </dsp:nvSpPr>
      <dsp:spPr>
        <a:xfrm>
          <a:off x="4676041" y="905036"/>
          <a:ext cx="1274487" cy="637243"/>
        </a:xfrm>
        <a:prstGeom prst="rect">
          <a:avLst/>
        </a:prstGeom>
        <a:gradFill rotWithShape="0">
          <a:gsLst>
            <a:gs pos="0">
              <a:srgbClr val="44546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546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546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Trip &amp; Equipment Grant Appropriation</a:t>
          </a:r>
        </a:p>
      </dsp:txBody>
      <dsp:txXfrm>
        <a:off x="4676041" y="905036"/>
        <a:ext cx="1274487" cy="637243"/>
      </dsp:txXfrm>
    </dsp:sp>
    <dsp:sp modelId="{847D2B4F-D51E-4E34-B4D3-DF62AD072FB5}">
      <dsp:nvSpPr>
        <dsp:cNvPr id="0" name=""/>
        <dsp:cNvSpPr/>
      </dsp:nvSpPr>
      <dsp:spPr>
        <a:xfrm>
          <a:off x="4676041" y="1809922"/>
          <a:ext cx="1274487" cy="637243"/>
        </a:xfrm>
        <a:prstGeom prst="rect">
          <a:avLst/>
        </a:prstGeom>
        <a:gradFill rotWithShape="0">
          <a:gsLst>
            <a:gs pos="0">
              <a:srgbClr val="44546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546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546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Trip &amp; Equipment Grant Allocation to CTC</a:t>
          </a:r>
        </a:p>
      </dsp:txBody>
      <dsp:txXfrm>
        <a:off x="4676041" y="1809922"/>
        <a:ext cx="1274487" cy="637243"/>
      </dsp:txXfrm>
    </dsp:sp>
    <dsp:sp modelId="{09FF9114-461D-4114-A3D7-5AF4ED8E771B}">
      <dsp:nvSpPr>
        <dsp:cNvPr id="0" name=""/>
        <dsp:cNvSpPr/>
      </dsp:nvSpPr>
      <dsp:spPr>
        <a:xfrm>
          <a:off x="7760301" y="2714808"/>
          <a:ext cx="1274487" cy="637243"/>
        </a:xfrm>
        <a:prstGeom prst="rec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CTC Disbursements for trips sponsored by DOEA, etc.</a:t>
          </a:r>
        </a:p>
      </dsp:txBody>
      <dsp:txXfrm>
        <a:off x="7760301" y="2714808"/>
        <a:ext cx="1274487" cy="637243"/>
      </dsp:txXfrm>
    </dsp:sp>
    <dsp:sp modelId="{586E4BAF-17FA-46C4-8E9C-351438293C5C}">
      <dsp:nvSpPr>
        <dsp:cNvPr id="0" name=""/>
        <dsp:cNvSpPr/>
      </dsp:nvSpPr>
      <dsp:spPr>
        <a:xfrm>
          <a:off x="6218171" y="2714808"/>
          <a:ext cx="1274487" cy="637243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CTC Disbursements for trips sponsored by DOE</a:t>
          </a:r>
        </a:p>
      </dsp:txBody>
      <dsp:txXfrm>
        <a:off x="6218171" y="2714808"/>
        <a:ext cx="1274487" cy="637243"/>
      </dsp:txXfrm>
    </dsp:sp>
    <dsp:sp modelId="{8816197D-0752-438F-BE2E-50CF23388180}">
      <dsp:nvSpPr>
        <dsp:cNvPr id="0" name=""/>
        <dsp:cNvSpPr/>
      </dsp:nvSpPr>
      <dsp:spPr>
        <a:xfrm>
          <a:off x="4676041" y="2714808"/>
          <a:ext cx="1274487" cy="637243"/>
        </a:xfrm>
        <a:prstGeom prst="rect">
          <a:avLst/>
        </a:prstGeom>
        <a:solidFill>
          <a:srgbClr val="FFC000">
            <a:lumMod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CTC Disbursements for trips sponsored by APD</a:t>
          </a:r>
        </a:p>
      </dsp:txBody>
      <dsp:txXfrm>
        <a:off x="4676041" y="2714808"/>
        <a:ext cx="1274487" cy="637243"/>
      </dsp:txXfrm>
    </dsp:sp>
    <dsp:sp modelId="{930339BB-112E-4C0D-9A30-1FB94032088B}">
      <dsp:nvSpPr>
        <dsp:cNvPr id="0" name=""/>
        <dsp:cNvSpPr/>
      </dsp:nvSpPr>
      <dsp:spPr>
        <a:xfrm>
          <a:off x="3133910" y="2714808"/>
          <a:ext cx="1274487" cy="637243"/>
        </a:xfrm>
        <a:prstGeom prst="rect">
          <a:avLst/>
        </a:prstGeom>
        <a:solidFill>
          <a:srgbClr val="70AD47">
            <a:lumMod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CTC Disbursements for trips sponsored by AHCA</a:t>
          </a:r>
        </a:p>
      </dsp:txBody>
      <dsp:txXfrm>
        <a:off x="3133910" y="2714808"/>
        <a:ext cx="1274487" cy="637243"/>
      </dsp:txXfrm>
    </dsp:sp>
    <dsp:sp modelId="{A7BC7951-8FE1-46D0-B7BD-A175615999F0}">
      <dsp:nvSpPr>
        <dsp:cNvPr id="0" name=""/>
        <dsp:cNvSpPr/>
      </dsp:nvSpPr>
      <dsp:spPr>
        <a:xfrm>
          <a:off x="3452532" y="3619695"/>
          <a:ext cx="1274487" cy="637243"/>
        </a:xfrm>
        <a:prstGeom prst="rect">
          <a:avLst/>
        </a:prstGeom>
        <a:solidFill>
          <a:sysClr val="window" lastClr="FFFFF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52532" y="3619695"/>
        <a:ext cx="1274487" cy="637243"/>
      </dsp:txXfrm>
    </dsp:sp>
    <dsp:sp modelId="{1632E678-06A4-4DDB-9EF0-E83CB86A5103}">
      <dsp:nvSpPr>
        <dsp:cNvPr id="0" name=""/>
        <dsp:cNvSpPr/>
      </dsp:nvSpPr>
      <dsp:spPr>
        <a:xfrm>
          <a:off x="1591780" y="2714808"/>
          <a:ext cx="1274487" cy="637243"/>
        </a:xfrm>
        <a:prstGeom prst="rect">
          <a:avLst/>
        </a:prstGeom>
        <a:gradFill rotWithShape="0">
          <a:gsLst>
            <a:gs pos="0">
              <a:srgbClr val="44546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546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546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CTC Disbursements for non-sponsored trips provided by CTD</a:t>
          </a:r>
        </a:p>
      </dsp:txBody>
      <dsp:txXfrm>
        <a:off x="1591780" y="2714808"/>
        <a:ext cx="1274487" cy="63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27826-8674-4D99-A0B8-6C24AD5B08F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9F530-2814-4A57-AAA1-D1486D4C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1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237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7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599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4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775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098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979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17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184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577788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52F9-275A-4264-A84D-D577471D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2F450-3AA1-4B71-BC68-EF365E0A4098}" type="datetimeFigureOut">
              <a:rPr lang="en-US"/>
              <a:pPr>
                <a:defRPr/>
              </a:pPr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0D18-2F4F-4B4B-BFC7-CA761202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189E-20F8-436E-B6D4-85D5401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F91-3A89-4D2E-B74F-F2F8BD2C30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685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1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1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78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68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4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93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25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66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1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4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2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9607F34-A1D8-4E85-B818-BA7B13A709C2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6/25/2020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6A79C1-9AE5-43DF-BB13-AA8F138B55A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380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pndblog.typepad.com%2F.a%2F6a00e0099631d088330115704dac11970c-popup&amp;psig=AOvVaw3U6DU46ULuQnPmjKkkJ0FX&amp;ust=1592687357059000&amp;source=images&amp;cd=vfe&amp;ved=0CAIQjRxqFwoTCNDM8PXkjuoCFQAAAAAdAAAAABA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/url?sa=i&amp;url=https%3A%2F%2Ffoundation.mozilla.org%2Fprivacynotincluded%2Fproducts%2Fgotomeeting%2F&amp;psig=AOvVaw2Ejil1dtknyQnI7eGjNk5t&amp;ust=1592689532922000&amp;source=images&amp;cd=vfe&amp;ved=0CAIQjRxqFwoTCKjVqIjtjuoCFQAAAAAdAAAAABAD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0.xml"/><Relationship Id="rId4" Type="http://schemas.openxmlformats.org/officeDocument/2006/relationships/hyperlink" Target="mailto:David.Darm@dot.state.fl.u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7F3F6-C158-4847-B125-73ED0F310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4" y="4494130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Public Workshop: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Trip &amp; Equipment Grant Allocation Methodology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02307B-0858-47B6-A5F7-A50736ABD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2" y="5265889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June 26, 2020</a:t>
            </a:r>
          </a:p>
        </p:txBody>
      </p:sp>
      <p:pic>
        <p:nvPicPr>
          <p:cNvPr id="5" name="Picture 4" descr="A person sitting in a room&#10;&#10;Description automatically generated">
            <a:extLst>
              <a:ext uri="{FF2B5EF4-FFF2-40B4-BE49-F238E27FC236}">
                <a16:creationId xmlns:a16="http://schemas.microsoft.com/office/drawing/2014/main" id="{00D9AD08-27FF-4452-9B8C-EADA8489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2" y="1112031"/>
            <a:ext cx="10590997" cy="17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3514-C2F3-4DA5-A220-7B1BE52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6835"/>
            <a:ext cx="7058025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Questions to Consider for this Presentation…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A1-E8D7-46D9-AD49-0131EA01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4" y="2546223"/>
            <a:ext cx="7058025" cy="431177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Should the funding model weigh TD groups (i.e., older adults, individuals with disabilities, and persons with low-income) equally or differently?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What about individuals who fall in more than one group (e.g., living with a disability and below poverty)?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Should the funding model weigh population size areas (i.e., rural, small urban, large urbanized, etc.) equally or differently?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If miles of public roads are considered, should the funding model also consider functional classifications (e.g., Interstates, local roads, etc.) and/or number of lanes?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In the models presented, different weights are assigned to different trip types (ambulatory, wheelchair, etc.). Are these weights appropriate?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What is the appropriate weight for vehicle miles? The models presented weigh miles one-tenth the level that trips are.</a:t>
            </a: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DD4E214D-1544-402A-A644-0A59FF9E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r="26814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3514-C2F3-4DA5-A220-7B1BE52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6835"/>
            <a:ext cx="7058025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…Questions to Consider for this Presentation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A1-E8D7-46D9-AD49-0131EA01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4" y="2546224"/>
            <a:ext cx="7058025" cy="412977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 startAt="4"/>
            </a:pPr>
            <a:r>
              <a:rPr lang="en-US" sz="1800" dirty="0">
                <a:solidFill>
                  <a:srgbClr val="FFFFFF"/>
                </a:solidFill>
              </a:rPr>
              <a:t>In the models presented, the Base Funding is an added variable to the Formula and based on a percent of a county’s previous year allocation: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Is weighting this variable at 50% appropriate?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Is measuring this variable according to a county’s statewide share of total allocations from the previous year appropriate?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Is Base Funding more important to smaller counties or larger counties?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 startAt="5"/>
            </a:pPr>
            <a:r>
              <a:rPr lang="en-US" sz="1800" dirty="0">
                <a:solidFill>
                  <a:srgbClr val="FFFFFF"/>
                </a:solidFill>
              </a:rPr>
              <a:t>The models presented consider the 5-year estimates on population, rather than 1-year data, to show a smooth trend: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Should the other variables presented in these models attempt to use a similar approach, such as rolling a multi-year average?</a:t>
            </a: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DD4E214D-1544-402A-A644-0A59FF9E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r="26814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19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tanding in front of a blackboard&#10;&#10;Description automatically generated">
            <a:extLst>
              <a:ext uri="{FF2B5EF4-FFF2-40B4-BE49-F238E27FC236}">
                <a16:creationId xmlns:a16="http://schemas.microsoft.com/office/drawing/2014/main" id="{3C2D2472-EA04-4FE3-8CEF-97D3851FA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5" t="9091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0CAD-C31C-4AA1-9A1B-5FA0B938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6180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Understanding the Current 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81D0A-1648-4196-B55A-A4146F031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26547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Analysis of the Variables and Datasets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38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A4229-220A-472D-BBAF-42D47B21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Allocations VS Disbursements</a:t>
            </a:r>
          </a:p>
        </p:txBody>
      </p:sp>
      <p:pic>
        <p:nvPicPr>
          <p:cNvPr id="2052" name="Picture 4" descr="Hands giving and receiving money Royalty Free Vector Image">
            <a:extLst>
              <a:ext uri="{FF2B5EF4-FFF2-40B4-BE49-F238E27FC236}">
                <a16:creationId xmlns:a16="http://schemas.microsoft.com/office/drawing/2014/main" id="{35D918D1-F98C-4CFF-8495-602D9B7E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3" b="23614"/>
          <a:stretch/>
        </p:blipFill>
        <p:spPr bwMode="auto">
          <a:xfrm>
            <a:off x="6023309" y="482324"/>
            <a:ext cx="5836898" cy="4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overcome resource allocation challenges - FM">
            <a:extLst>
              <a:ext uri="{FF2B5EF4-FFF2-40B4-BE49-F238E27FC236}">
                <a16:creationId xmlns:a16="http://schemas.microsoft.com/office/drawing/2014/main" id="{C94933DA-38C1-429A-996B-A578DDB81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r="12434" b="2"/>
          <a:stretch/>
        </p:blipFill>
        <p:spPr bwMode="auto">
          <a:xfrm>
            <a:off x="162833" y="482324"/>
            <a:ext cx="5747035" cy="40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2765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E1D9-6D99-4A38-A889-CDED2876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Allocation/Disbursement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D1D779C-9818-472C-A116-C1984DCDA1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3480" y="2108199"/>
          <a:ext cx="10626570" cy="4257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557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426B45-4C4F-4D52-8537-76E9A5B8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856CA-5B69-42D5-BA02-E7E1F713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Rule 41-2.014(5), FAC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117E1C-E964-4433-B1A8-BB2301D0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wooden, sitting, front, table&#10;&#10;Description automatically generated">
            <a:extLst>
              <a:ext uri="{FF2B5EF4-FFF2-40B4-BE49-F238E27FC236}">
                <a16:creationId xmlns:a16="http://schemas.microsoft.com/office/drawing/2014/main" id="{43BA82A9-ECF9-4199-B0D2-DBB654CDE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5" r="27996"/>
          <a:stretch/>
        </p:blipFill>
        <p:spPr>
          <a:xfrm>
            <a:off x="1161535" y="2108200"/>
            <a:ext cx="3495807" cy="36006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B2066-4923-4A0D-90C1-258B6EF82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1" y="2108201"/>
            <a:ext cx="6657974" cy="4132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 county’s total allocation is determined by two components: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Base Funding – Based on the county’s equivalent T&amp;E allocation from Fiscal Year 1999-00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Formula Funding – Based on the county’s service demand and performance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The Base provides an upfront allocation “in order to maintain system and service stability”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Remaining funds are allocated by the Formula based on four variables, weighted at 25%:</a:t>
            </a:r>
          </a:p>
          <a:p>
            <a:pPr marL="544068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“Total county area in square miles”</a:t>
            </a:r>
          </a:p>
          <a:p>
            <a:pPr marL="544068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“Total system passenger trips” reported in the county’s Annual Operating Report (AOR)</a:t>
            </a:r>
          </a:p>
          <a:p>
            <a:pPr marL="544068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“Total system vehicle miles traveled” reported in the county’s AOR</a:t>
            </a:r>
          </a:p>
          <a:p>
            <a:pPr marL="544068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/>
              <a:t>“Total county population”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E6FB20-7663-466F-A928-9371C34F9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427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7993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B083-60F0-4DB5-A010-24145C88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Applying the Current Methodology: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BFF81C-898A-41B9-AA2F-886365E6CB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697926"/>
              </p:ext>
            </p:extLst>
          </p:nvPr>
        </p:nvGraphicFramePr>
        <p:xfrm>
          <a:off x="704550" y="2703621"/>
          <a:ext cx="10782899" cy="1450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Worksheet" r:id="rId3" imgW="7528702" imgH="1013563" progId="Excel.Sheet.12">
                  <p:embed/>
                </p:oleObj>
              </mc:Choice>
              <mc:Fallback>
                <p:oleObj name="Worksheet" r:id="rId3" imgW="7528702" imgH="1013563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56F7810-C02A-4608-8B2D-BA0890885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550" y="2703621"/>
                        <a:ext cx="10782899" cy="1450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AFC3CA8-EC53-430C-B3F3-30F4228096B5}"/>
              </a:ext>
            </a:extLst>
          </p:cNvPr>
          <p:cNvSpPr/>
          <p:nvPr/>
        </p:nvSpPr>
        <p:spPr>
          <a:xfrm>
            <a:off x="907001" y="4765029"/>
            <a:ext cx="10377996" cy="711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0" indent="-9144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9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allocations represent amounts that were appropriated in FY2019-20, prior to “hold harmless” funding that was applied in November 2019.</a:t>
            </a:r>
          </a:p>
        </p:txBody>
      </p:sp>
    </p:spTree>
    <p:extLst>
      <p:ext uri="{BB962C8B-B14F-4D97-AF65-F5344CB8AC3E}">
        <p14:creationId xmlns:p14="http://schemas.microsoft.com/office/powerpoint/2010/main" val="2745635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B083-60F0-4DB5-A010-24145C88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23" y="286603"/>
            <a:ext cx="10493406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Calculating Current Formula Funding: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22795-F403-4F71-BBE6-CDD94044C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788" y="2081568"/>
            <a:ext cx="10493406" cy="4061780"/>
          </a:xfrm>
        </p:spPr>
        <p:txBody>
          <a:bodyPr>
            <a:normAutofit/>
          </a:bodyPr>
          <a:lstStyle/>
          <a:p>
            <a:r>
              <a:rPr lang="en-US" dirty="0"/>
              <a:t>Statewide Formula Funding: 	$30,047,495.93*</a:t>
            </a:r>
          </a:p>
          <a:p>
            <a:r>
              <a:rPr lang="en-US" dirty="0"/>
              <a:t>Share of Square Miles:		[($7,511,873.98*902/54,157)</a:t>
            </a:r>
          </a:p>
          <a:p>
            <a:r>
              <a:rPr lang="en-US" dirty="0"/>
              <a:t>Share of Total Population:		+($7,511,873.98*259,865/20,278,447)</a:t>
            </a:r>
          </a:p>
          <a:p>
            <a:r>
              <a:rPr lang="en-US" dirty="0"/>
              <a:t>Share of AOR Trips:		+($7,511,873.98*88,740/22,514,853)</a:t>
            </a:r>
          </a:p>
          <a:p>
            <a:r>
              <a:rPr lang="en-US" dirty="0"/>
              <a:t>Share of AOR Miles:		</a:t>
            </a:r>
            <a:r>
              <a:rPr lang="en-US" u="heavy" dirty="0"/>
              <a:t>+($7,511,873.98*1,129,073/99,057,595)]</a:t>
            </a:r>
          </a:p>
          <a:p>
            <a:r>
              <a:rPr lang="en-US" dirty="0"/>
              <a:t>Alachua Total:			=$336,604.54</a:t>
            </a:r>
          </a:p>
          <a:p>
            <a:endParaRPr lang="en-US" dirty="0"/>
          </a:p>
          <a:p>
            <a:r>
              <a:rPr lang="en-US" i="1" dirty="0"/>
              <a:t>$7.5 million represents 25% of the $30 million in total statewide Formula funding for FY2019-20.</a:t>
            </a:r>
          </a:p>
        </p:txBody>
      </p:sp>
    </p:spTree>
    <p:extLst>
      <p:ext uri="{BB962C8B-B14F-4D97-AF65-F5344CB8AC3E}">
        <p14:creationId xmlns:p14="http://schemas.microsoft.com/office/powerpoint/2010/main" val="25701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B083-60F0-4DB5-A010-24145C88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Effective Current Total Distributions: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D5E8657-EADA-494F-ADEC-E2C5BFF63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87914"/>
              </p:ext>
            </p:extLst>
          </p:nvPr>
        </p:nvGraphicFramePr>
        <p:xfrm>
          <a:off x="600198" y="2769833"/>
          <a:ext cx="10782899" cy="1450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Worksheet" r:id="rId3" imgW="7528702" imgH="1013563" progId="Excel.Sheet.12">
                  <p:embed/>
                </p:oleObj>
              </mc:Choice>
              <mc:Fallback>
                <p:oleObj name="Worksheet" r:id="rId3" imgW="7528702" imgH="1013563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7E3167-5836-4E19-8AD0-C8B100C39F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198" y="2769833"/>
                        <a:ext cx="10782899" cy="1450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266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B083-60F0-4DB5-A010-24145C88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Valuing Each Formula Category:</a:t>
            </a:r>
            <a:br>
              <a:rPr lang="en-US" dirty="0"/>
            </a:br>
            <a:r>
              <a:rPr lang="en-US" dirty="0"/>
              <a:t>County and Statewide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22795-F403-4F71-BBE6-CDD94044C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430" y="2120900"/>
            <a:ext cx="7013359" cy="2575388"/>
          </a:xfrm>
        </p:spPr>
        <p:txBody>
          <a:bodyPr>
            <a:normAutofit/>
          </a:bodyPr>
          <a:lstStyle/>
          <a:p>
            <a:r>
              <a:rPr lang="en-US" b="1" dirty="0"/>
              <a:t>Per Input (Value) Allocation:                  Alachua</a:t>
            </a:r>
          </a:p>
          <a:p>
            <a:r>
              <a:rPr lang="en-US" dirty="0"/>
              <a:t>Value Per Square Mile: 	   $125,112.36/902=$138.71</a:t>
            </a:r>
          </a:p>
          <a:p>
            <a:r>
              <a:rPr lang="en-US" dirty="0"/>
              <a:t>Value Per Person:	   $96,263.44/259,865=$0.37</a:t>
            </a:r>
          </a:p>
          <a:p>
            <a:r>
              <a:rPr lang="en-US" dirty="0"/>
              <a:t>Value Per AOR Trip:	   $29,607.29/88,740=$0.33</a:t>
            </a:r>
          </a:p>
          <a:p>
            <a:r>
              <a:rPr lang="en-US" dirty="0"/>
              <a:t>Value Per AOR Mile:	   $85,621.44/1,129,073=$0.08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13B63-484A-4493-B042-D7E1C036F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0744" y="2092929"/>
            <a:ext cx="4205322" cy="2487476"/>
          </a:xfrm>
        </p:spPr>
        <p:txBody>
          <a:bodyPr>
            <a:normAutofit/>
          </a:bodyPr>
          <a:lstStyle/>
          <a:p>
            <a:r>
              <a:rPr lang="en-US" b="1" dirty="0"/>
              <a:t>                      Statewide</a:t>
            </a:r>
          </a:p>
          <a:p>
            <a:r>
              <a:rPr lang="en-US" dirty="0"/>
              <a:t>$7,511,873.98/54,157=$138.71</a:t>
            </a:r>
          </a:p>
          <a:p>
            <a:r>
              <a:rPr lang="en-US" dirty="0"/>
              <a:t>$7,511,873.98/20,278,447=$0.37</a:t>
            </a:r>
          </a:p>
          <a:p>
            <a:r>
              <a:rPr lang="en-US" dirty="0"/>
              <a:t>$7,511,873.98/22,514,853=$0.33</a:t>
            </a:r>
          </a:p>
          <a:p>
            <a:r>
              <a:rPr lang="en-US" dirty="0"/>
              <a:t>$7,511,873.98/99,057,595=$0.08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4563C-FDC4-43B6-A595-92D8136C6E5A}"/>
              </a:ext>
            </a:extLst>
          </p:cNvPr>
          <p:cNvSpPr txBox="1"/>
          <p:nvPr/>
        </p:nvSpPr>
        <p:spPr>
          <a:xfrm>
            <a:off x="354841" y="4935975"/>
            <a:ext cx="1044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Formula </a:t>
            </a:r>
            <a:r>
              <a:rPr lang="en-US" b="1" i="1" u="sng" dirty="0"/>
              <a:t>values</a:t>
            </a:r>
            <a:r>
              <a:rPr lang="en-US" i="1" dirty="0"/>
              <a:t> $0.33 per trip reported in the AOR, $0.37 per resident in a county, etc. The value of each category can be altered when exploring alternative ways of determining a county’s allocation.</a:t>
            </a:r>
          </a:p>
        </p:txBody>
      </p:sp>
    </p:spTree>
    <p:extLst>
      <p:ext uri="{BB962C8B-B14F-4D97-AF65-F5344CB8AC3E}">
        <p14:creationId xmlns:p14="http://schemas.microsoft.com/office/powerpoint/2010/main" val="119559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FADF86-6F63-4222-AA36-A24531B8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Objectives of the Public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5355-2354-4FBD-9CB1-2EBE0BBA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900" dirty="0"/>
              <a:t>Gain an understanding of the current allocation methodology of the Trip &amp; Equipment Grant;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Explore datasets that could be applied to (or enhanced in) the funding formula;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Gather input on potential changes to the methodology adopted in Rule 41-2.014, FAC</a:t>
            </a:r>
          </a:p>
        </p:txBody>
      </p:sp>
      <p:pic>
        <p:nvPicPr>
          <p:cNvPr id="1026" name="Picture 2" descr="Bullseye">
            <a:hlinkClick r:id="rId2"/>
            <a:extLst>
              <a:ext uri="{FF2B5EF4-FFF2-40B4-BE49-F238E27FC236}">
                <a16:creationId xmlns:a16="http://schemas.microsoft.com/office/drawing/2014/main" id="{EEF83FEE-DC57-4C44-AA4E-8A8F27FC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944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68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98F4E-F91D-4A36-AC41-A5A0D1222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" b="26062"/>
          <a:stretch/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29FDC-37E4-4A53-9AA4-2383AD46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Diving into the Data 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8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278F8E4-B6D5-45B5-8F43-0D3EDB77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r="4" b="18486"/>
          <a:stretch/>
        </p:blipFill>
        <p:spPr>
          <a:xfrm>
            <a:off x="5491133" y="286529"/>
            <a:ext cx="2275744" cy="2275744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4" descr="LGlass02">
            <a:extLst>
              <a:ext uri="{FF2B5EF4-FFF2-40B4-BE49-F238E27FC236}">
                <a16:creationId xmlns:a16="http://schemas.microsoft.com/office/drawing/2014/main" id="{2B14E529-9AC6-48C4-A346-D7F65A32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</a:blip>
          <a:srcRect l="22564" r="9936" b="1"/>
          <a:stretch/>
        </p:blipFill>
        <p:spPr bwMode="auto">
          <a:xfrm>
            <a:off x="5734231" y="2527224"/>
            <a:ext cx="3316388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pic>
        <p:nvPicPr>
          <p:cNvPr id="10" name="Picture 9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A5ECA7E9-9BDE-4FFA-8D63-52A5C99CA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r="12935" b="-2"/>
          <a:stretch/>
        </p:blipFill>
        <p:spPr>
          <a:xfrm>
            <a:off x="7786846" y="1"/>
            <a:ext cx="4405154" cy="3776782"/>
          </a:xfrm>
          <a:custGeom>
            <a:avLst/>
            <a:gdLst/>
            <a:ahLst/>
            <a:cxnLst/>
            <a:rect l="l" t="t" r="r" b="b"/>
            <a:pathLst>
              <a:path w="4405154" h="3776782">
                <a:moveTo>
                  <a:pt x="279221" y="0"/>
                </a:moveTo>
                <a:lnTo>
                  <a:pt x="4405154" y="0"/>
                </a:lnTo>
                <a:lnTo>
                  <a:pt x="4405154" y="3055054"/>
                </a:lnTo>
                <a:lnTo>
                  <a:pt x="4266200" y="3181344"/>
                </a:lnTo>
                <a:cubicBezTo>
                  <a:pt x="3815461" y="3553326"/>
                  <a:pt x="3237603" y="3776782"/>
                  <a:pt x="2607554" y="3776782"/>
                </a:cubicBezTo>
                <a:cubicBezTo>
                  <a:pt x="1167442" y="3776782"/>
                  <a:pt x="0" y="2609341"/>
                  <a:pt x="0" y="1169228"/>
                </a:cubicBezTo>
                <a:cubicBezTo>
                  <a:pt x="0" y="809200"/>
                  <a:pt x="72965" y="466214"/>
                  <a:pt x="204915" y="15425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B3733-A98C-4563-B4B2-8B51E1EF6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r="17247"/>
          <a:stretch/>
        </p:blipFill>
        <p:spPr>
          <a:xfrm>
            <a:off x="8738478" y="3917271"/>
            <a:ext cx="3453522" cy="2950205"/>
          </a:xfrm>
          <a:custGeom>
            <a:avLst/>
            <a:gdLst/>
            <a:ahLst/>
            <a:cxnLst/>
            <a:rect l="l" t="t" r="r" b="b"/>
            <a:pathLst>
              <a:path w="3453522" h="2950205">
                <a:moveTo>
                  <a:pt x="1901420" y="0"/>
                </a:moveTo>
                <a:cubicBezTo>
                  <a:pt x="2492116" y="0"/>
                  <a:pt x="3019900" y="269355"/>
                  <a:pt x="3368648" y="691940"/>
                </a:cubicBezTo>
                <a:lnTo>
                  <a:pt x="3453522" y="805440"/>
                </a:lnTo>
                <a:lnTo>
                  <a:pt x="3453522" y="2950205"/>
                </a:lnTo>
                <a:lnTo>
                  <a:pt x="316036" y="2950205"/>
                </a:lnTo>
                <a:lnTo>
                  <a:pt x="229491" y="2807749"/>
                </a:lnTo>
                <a:cubicBezTo>
                  <a:pt x="83134" y="2538330"/>
                  <a:pt x="0" y="2229583"/>
                  <a:pt x="0" y="1901419"/>
                </a:cubicBezTo>
                <a:cubicBezTo>
                  <a:pt x="0" y="851294"/>
                  <a:pt x="851295" y="0"/>
                  <a:pt x="1901420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57749F-B943-4D30-8F08-8AA92F25A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5556C-3BAD-4D6E-8451-7460D76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45" y="802955"/>
            <a:ext cx="4283082" cy="145405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Four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246D-6131-40B9-9536-51B04C6B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9" y="2421682"/>
            <a:ext cx="5000625" cy="3639289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The American Community Survey (ACS) – 5-Year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Federal Highway Administration (FHWA) – Public Roads Mileage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CTD Annual Operating Report (AOR) – Systemwide Service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CTD Trip &amp; Equipment Program Invoices – TD (Non-Sponsored) Service Data</a:t>
            </a:r>
          </a:p>
        </p:txBody>
      </p:sp>
    </p:spTree>
    <p:extLst>
      <p:ext uri="{BB962C8B-B14F-4D97-AF65-F5344CB8AC3E}">
        <p14:creationId xmlns:p14="http://schemas.microsoft.com/office/powerpoint/2010/main" val="3948599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B69A-7C32-4CB6-91DF-DCBAADF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Individual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2A46-1EC4-4D88-8122-43EC267E2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76" y="1825624"/>
            <a:ext cx="5851124" cy="4797117"/>
          </a:xfrm>
        </p:spPr>
        <p:txBody>
          <a:bodyPr>
            <a:normAutofit/>
          </a:bodyPr>
          <a:lstStyle/>
          <a:p>
            <a:r>
              <a:rPr lang="en-US" dirty="0"/>
              <a:t>Each dataset is identical or analogous to a variable within the Formula</a:t>
            </a:r>
          </a:p>
          <a:p>
            <a:r>
              <a:rPr lang="en-US" dirty="0"/>
              <a:t>Current Formula balances demand (population/square miles) with performance (AOR trips/miles)</a:t>
            </a:r>
          </a:p>
          <a:p>
            <a:r>
              <a:rPr lang="en-US" dirty="0"/>
              <a:t>This study explores the use of more </a:t>
            </a:r>
            <a:r>
              <a:rPr lang="en-US" b="1" i="1" u="sng" dirty="0"/>
              <a:t>precise</a:t>
            </a:r>
            <a:r>
              <a:rPr lang="en-US" dirty="0"/>
              <a:t> estimates or measures within each of these variables.</a:t>
            </a:r>
          </a:p>
          <a:p>
            <a:pPr lvl="1"/>
            <a:r>
              <a:rPr lang="en-US" dirty="0"/>
              <a:t>Intended to adhere the variables to the guiding principles of the study by using the more precise measures.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7CAD98EA-7472-4FB1-80C6-4AB667228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487" y="1905870"/>
            <a:ext cx="5181600" cy="31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3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F07F48-D8EC-45AA-8502-5008392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000000"/>
                </a:solidFill>
              </a:rPr>
              <a:t>1. Estimating TD Population by County</a:t>
            </a:r>
          </a:p>
        </p:txBody>
      </p:sp>
      <p:sp>
        <p:nvSpPr>
          <p:cNvPr id="24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1" descr="PICT0012">
            <a:extLst>
              <a:ext uri="{FF2B5EF4-FFF2-40B4-BE49-F238E27FC236}">
                <a16:creationId xmlns:a16="http://schemas.microsoft.com/office/drawing/2014/main" id="{2782C72E-8DF7-4F6D-99EC-7E3992513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</a:blip>
          <a:srcRect l="22793" r="15769" b="-1"/>
          <a:stretch/>
        </p:blipFill>
        <p:spPr bwMode="auto">
          <a:xfrm>
            <a:off x="20" y="4310923"/>
            <a:ext cx="3083422" cy="2547077"/>
          </a:xfrm>
          <a:custGeom>
            <a:avLst/>
            <a:gdLst/>
            <a:ahLst/>
            <a:cxnLst/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pic>
        <p:nvPicPr>
          <p:cNvPr id="4" name="Picture 2" descr="untitled2">
            <a:extLst>
              <a:ext uri="{FF2B5EF4-FFF2-40B4-BE49-F238E27FC236}">
                <a16:creationId xmlns:a16="http://schemas.microsoft.com/office/drawing/2014/main" id="{B848B194-AEF1-43A3-90D9-913A64767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</a:blip>
          <a:srcRect l="12000" r="13000"/>
          <a:stretch/>
        </p:blipFill>
        <p:spPr bwMode="auto">
          <a:xfrm>
            <a:off x="3532736" y="2984162"/>
            <a:ext cx="2555402" cy="255540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pic>
        <p:nvPicPr>
          <p:cNvPr id="8" name="Picture 8" descr="Leroy Monroe">
            <a:extLst>
              <a:ext uri="{FF2B5EF4-FFF2-40B4-BE49-F238E27FC236}">
                <a16:creationId xmlns:a16="http://schemas.microsoft.com/office/drawing/2014/main" id="{3ABE76D1-B97A-403F-AA3E-E9325860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alphaModFix/>
          </a:blip>
          <a:srcRect l="6872" r="9346" b="-3"/>
          <a:stretch/>
        </p:blipFill>
        <p:spPr bwMode="auto">
          <a:xfrm>
            <a:off x="1" y="-1"/>
            <a:ext cx="3943111" cy="3318096"/>
          </a:xfrm>
          <a:custGeom>
            <a:avLst/>
            <a:gdLst/>
            <a:ahLst/>
            <a:cxnLst/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noFill/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70B3-C287-4C02-8E7E-8C3B4D175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095" y="2421682"/>
            <a:ext cx="4861180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ACS conducted by the U.S. Census Bureau for 1-year and 5-year estimates on population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Provides detailed data tables on characteristics (e.g., age, income, etc.)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TD population can be estimated by county using the detailed table C18130: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Age – Residents 65 years and older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Disability – Residents living with a disability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Low Income – Residents living below poverty</a:t>
            </a:r>
          </a:p>
          <a:p>
            <a:endParaRPr lang="en-US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105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71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73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9D262C-D4D2-46BC-9C51-715E12E2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Applying TD Population Data to the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9520F-8B02-43CF-A80C-EA60AC98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9" y="2370338"/>
            <a:ext cx="6063449" cy="3684707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Access – Allocating funds more directly based on the TD population enhances the value assigned to each TD eligible individual.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Innovation – Using population as a measure of inherent demand allows for innovation by being non-prescriptive.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Accountability – Tailoring allocations more precisely to the TD population fulfills the purpose set forth by the state.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Transparency – Using detailed data from the ACS 5-Year Estimates gives an improved picture of clientele served.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2A842CD-8570-476A-B95D-C5A808E98D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259128"/>
              </p:ext>
            </p:extLst>
          </p:nvPr>
        </p:nvGraphicFramePr>
        <p:xfrm>
          <a:off x="6094476" y="2598420"/>
          <a:ext cx="5730240" cy="3436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4184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road&#10;&#10;Description automatically generated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" r="28690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000000"/>
                </a:solidFill>
              </a:rPr>
              <a:t>2. Estimating Demand for Transportation by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9" y="2272142"/>
            <a:ext cx="5566419" cy="440386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FHWA collects mileage and travel data on all roads open for public travel.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Estimating overall demand for transportation (i.e., travel habits) can be done by: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Looking at total population and Centerline Miles (CLM) of public roads; or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Estimating total traffic, or Daily Vehicle Miles Traveled (DVMT), on those roads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FHWA categorizes road data by population areas by: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Rural – Populations of less than 5,000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Small Urban – Populations of 5,000 to 49,000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Small Urbanized – Populations of 50,000 to 200,000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Large Urbanized – Populations of more than 200,000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Data can be broken down by functional classification (e.g., Interstate, county road) and lane miles as well.</a:t>
            </a:r>
          </a:p>
        </p:txBody>
      </p:sp>
    </p:spTree>
    <p:extLst>
      <p:ext uri="{BB962C8B-B14F-4D97-AF65-F5344CB8AC3E}">
        <p14:creationId xmlns:p14="http://schemas.microsoft.com/office/powerpoint/2010/main" val="3016991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D5D9A-6CD8-4371-A929-1AB779C6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Relationship Between CLM and DVMT</a:t>
            </a: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B466-2E3F-43E0-8812-BB77A26A1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There is a strong correlation between total miles of public roads (CLM) and total volume of traffic (DVMT) across Florida’s 67 counties.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486D560-599F-45BE-ACFC-4CE252FF4181}"/>
              </a:ext>
            </a:extLst>
          </p:cNvPr>
          <p:cNvGraphicFramePr/>
          <p:nvPr/>
        </p:nvGraphicFramePr>
        <p:xfrm>
          <a:off x="4991100" y="1019503"/>
          <a:ext cx="6800850" cy="4828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30457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D5D9A-6CD8-4371-A929-1AB779C6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Relationship Between Population and DVMT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B466-2E3F-43E0-8812-BB77A26A1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FFFFFF"/>
                </a:solidFill>
              </a:rPr>
              <a:t>There is even a stronger correlation between total population and total volume of traffic (DVMT) across Florida’s 67 counties.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83C699-AC8C-4151-9C6D-6F6A68F0B321}"/>
              </a:ext>
            </a:extLst>
          </p:cNvPr>
          <p:cNvGraphicFramePr/>
          <p:nvPr/>
        </p:nvGraphicFramePr>
        <p:xfrm>
          <a:off x="4991100" y="1019503"/>
          <a:ext cx="6810375" cy="4847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7347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D5D9A-6CD8-4371-A929-1AB779C6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Relationship Between Square Miles and DVMT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FC89CA-47F1-4934-B283-0E52680A1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0600" y="3163562"/>
            <a:ext cx="310896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B466-2E3F-43E0-8812-BB77A26A1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FFFFFF"/>
                </a:solidFill>
              </a:rPr>
              <a:t>There is a weaker correlation between a county’s total square miles and total volume of traffic, compared to CLM and total population.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8800989-C451-4727-BC0A-DE074D81E90C}"/>
              </a:ext>
            </a:extLst>
          </p:cNvPr>
          <p:cNvGraphicFramePr/>
          <p:nvPr/>
        </p:nvGraphicFramePr>
        <p:xfrm>
          <a:off x="4972050" y="1019503"/>
          <a:ext cx="6867525" cy="4838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942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71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73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9D262C-D4D2-46BC-9C51-715E12E2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Using CLM Data in the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9520F-8B02-43CF-A80C-EA60AC98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9" y="2370338"/>
            <a:ext cx="6063449" cy="4163812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Transparency – Using public roads data (alternative to square miles) can more accurately estimate the differences in travel habits across diverse counties.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Access – Allocating funds directly for miles of public roads enhances the value for land where the actual provision of TD services (an element of overall transportation) occurs.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If current allocations for square miles were divided by counties’ total CLM, the values per mile would range from $10.58 per mile in Pinellas to $274.09 per mile in Glades.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Innovation – Allocating funds by CLM each year ensures funding is responding to changes in local transportation infrastructure.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FC1DF88-02FD-4EA1-ABE1-F719D6B0CA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3917407"/>
              </p:ext>
            </p:extLst>
          </p:nvPr>
        </p:nvGraphicFramePr>
        <p:xfrm>
          <a:off x="6364935" y="2650114"/>
          <a:ext cx="5471160" cy="3604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6997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4675E5-DC71-4BE9-A218-057360AE1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smoke&#10;&#10;Description automatically generated">
            <a:extLst>
              <a:ext uri="{FF2B5EF4-FFF2-40B4-BE49-F238E27FC236}">
                <a16:creationId xmlns:a16="http://schemas.microsoft.com/office/drawing/2014/main" id="{73EE21E2-8BE6-4068-B21C-415C547E8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51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1FB15EB-9446-4F9C-894D-70507266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926258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38F07916-3915-4716-BF80-65754B20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658609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2DFF82BD-CC26-4EED-9652-13FB95DBF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4410" y="659524"/>
            <a:ext cx="529920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639C7-97A7-4D15-8365-0683E6AC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913" y="437832"/>
            <a:ext cx="4648242" cy="11354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F6DF-33AD-4407-ADA6-F2D558B18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13" y="1625714"/>
            <a:ext cx="4648242" cy="428545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EFFFF"/>
                </a:solidFill>
              </a:rPr>
              <a:t>This is a </a:t>
            </a:r>
            <a:r>
              <a:rPr lang="en-US" sz="2000" b="1" i="1" u="sng" dirty="0">
                <a:solidFill>
                  <a:srgbClr val="FEFFFF"/>
                </a:solidFill>
              </a:rPr>
              <a:t>public</a:t>
            </a:r>
            <a:r>
              <a:rPr lang="en-US" sz="2000" dirty="0">
                <a:solidFill>
                  <a:srgbClr val="FEFFFF"/>
                </a:solidFill>
              </a:rPr>
              <a:t> meeting under Florida’s Government in the Sunshine Act.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This meeting is being recorded.</a:t>
            </a:r>
            <a:endParaRPr lang="en-US" sz="1600" dirty="0">
              <a:solidFill>
                <a:srgbClr val="FEFFFF"/>
              </a:solidFill>
            </a:endParaRPr>
          </a:p>
          <a:p>
            <a:r>
              <a:rPr lang="en-US" sz="2000" dirty="0">
                <a:solidFill>
                  <a:srgbClr val="FEFFFF"/>
                </a:solidFill>
              </a:rPr>
              <a:t>All audio and phone lines are muted.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Speakers that submitted a public comment form will be selected first.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Webinar speakers will be unmuted when called on by the meeting facilitator.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Phone participants will be instructed on unmuting their phone lines.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All speakers during public input will be limited to 5 minutes.</a:t>
            </a:r>
            <a:endParaRPr lang="en-US" sz="800" dirty="0">
              <a:solidFill>
                <a:srgbClr val="FEFFFF"/>
              </a:solidFill>
            </a:endParaRPr>
          </a:p>
          <a:p>
            <a:endParaRPr lang="en-US" sz="2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8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1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490A5F-A99F-4F98-B01A-7E41622F8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000000"/>
                </a:solidFill>
              </a:rPr>
              <a:t>3. Measuring Services Provided Across the Coordinated Transportation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F7E9D-EEA4-4F35-BA9F-4F5E01F1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The AOR provides an overview of all services reported by CTCs, both TD (non-sponsored) and other agencies.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Data include total passenger trips, vehicle miles traveled, unduplicated passengers, trip purposes, revenues, expenses, etc.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Data is compiled in the CTD Annual Performance Report.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Risk of inconsistencies in the way the data is gathered and reported from various sources.</a:t>
            </a:r>
          </a:p>
        </p:txBody>
      </p:sp>
      <p:sp>
        <p:nvSpPr>
          <p:cNvPr id="26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road, outdoor, truck, bus&#10;&#10;Description automatically generated">
            <a:extLst>
              <a:ext uri="{FF2B5EF4-FFF2-40B4-BE49-F238E27FC236}">
                <a16:creationId xmlns:a16="http://schemas.microsoft.com/office/drawing/2014/main" id="{2BA7E1A8-ECEA-4211-95B0-2E0C7C82A7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r="24997" b="-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351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9EB0D-1750-41C0-92C2-2F241316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000000"/>
                </a:solidFill>
              </a:rPr>
              <a:t>4. Measuring Services Provided under the T&amp;E Grant Program</a:t>
            </a:r>
          </a:p>
        </p:txBody>
      </p:sp>
      <p:sp>
        <p:nvSpPr>
          <p:cNvPr id="2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1C61A3-72DA-456A-BE9E-01595B1AB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2110639"/>
            <a:ext cx="4142232" cy="35602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4503D-0E08-43E6-868F-92947D67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2"/>
            <a:ext cx="5232600" cy="3934729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T&amp;E Grant funds are used to reimburse CTCs for the provision of TD services not sponsored by another agency (i.e., Medicaid).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CTCs submit monthly invoice data to CTD, using standardized formats.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Data on trips and miles are categorized by ambulatory, wheelchair, stretcher, and group types.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Some CTCs submit invoices on bus pass programs for TD riders to access the fixed bus route systems, if available.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Data must be accompanied by support documentation, including date/time of trip, customer name, pick-up/drop-off address, etc.</a:t>
            </a:r>
          </a:p>
        </p:txBody>
      </p:sp>
    </p:spTree>
    <p:extLst>
      <p:ext uri="{BB962C8B-B14F-4D97-AF65-F5344CB8AC3E}">
        <p14:creationId xmlns:p14="http://schemas.microsoft.com/office/powerpoint/2010/main" val="245963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9D262C-D4D2-46BC-9C51-715E12E2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Using T&amp;E Invoice Data as an Alternative Performance Variable in the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9520F-8B02-43CF-A80C-EA60AC98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2827418"/>
            <a:ext cx="5575967" cy="3679913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Accountability – Using T&amp;E invoice data (instead of AOR) more directly measures performance of TD non-sponsored services, which the allocations are intended to reimburse.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Access – Allocating funds for services directly reimbursed under the T&amp;E Grant enhances the value assigned to T&amp;E trips.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Coordination – Aligning the allocation Formula with the disbursement of T&amp;E funds (i.e., only funding non-sponsored trips) avoids duplication and supports a more cost-effective provision of services.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Transparency – Using T&amp;E invoice data is more consistent, verifiable, and provides greater detail of services delivered than what is reported by the AOR.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74AFF75-5C09-4593-863A-7701452136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574810"/>
              </p:ext>
            </p:extLst>
          </p:nvPr>
        </p:nvGraphicFramePr>
        <p:xfrm>
          <a:off x="6429378" y="2837712"/>
          <a:ext cx="4954693" cy="3217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8473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monitor, umbrella, computer, table&#10;&#10;Description automatically generated">
            <a:extLst>
              <a:ext uri="{FF2B5EF4-FFF2-40B4-BE49-F238E27FC236}">
                <a16:creationId xmlns:a16="http://schemas.microsoft.com/office/drawing/2014/main" id="{10DAF898-9B31-43EC-92C7-185590ECC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AFBA9C-19AD-4B61-8827-3C2971616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Proposed Changes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BCF6E-9FB3-4433-9892-90BBB02CB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Funding Models for Consideration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4735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87B31-4F64-49DE-9AD1-81837A4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Summary of Proposed Changes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5B6C-378F-47B6-872B-1B2FCFC6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2108201"/>
            <a:ext cx="7055253" cy="4212698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The study presents four changes (variables) for consideration: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/>
              <a:t>TD Population </a:t>
            </a:r>
            <a:r>
              <a:rPr lang="en-US" sz="1800" dirty="0"/>
              <a:t>– Using ACS 5-Year Table C18130, allocate funds more directly to county residents eligible to be served by the TD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/>
              <a:t>Centerline Miles </a:t>
            </a:r>
            <a:r>
              <a:rPr lang="en-US" sz="1800" dirty="0"/>
              <a:t>– As an alternative to square miles, allocate funds to a county’s total miles of public roads using FHWA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/>
              <a:t>T&amp;E Grant Funded Services</a:t>
            </a:r>
            <a:r>
              <a:rPr lang="en-US" sz="1800" dirty="0"/>
              <a:t> – Instead of AOR systemwide trips/miles, allocate funds only for TD non-sponsored services (trips, miles, bus passes) using T&amp;E invoice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/>
              <a:t>Base Funding</a:t>
            </a:r>
            <a:r>
              <a:rPr lang="en-US" sz="1800" dirty="0"/>
              <a:t> – Add the Base as a variable within the Formula and allocate funds based on a percent of a county’s previous year allocation (instead of the amount from FY1999-00).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912E4B-EA1A-4707-A87D-8017F1A85E0C}"/>
              </a:ext>
            </a:extLst>
          </p:cNvPr>
          <p:cNvPicPr/>
          <p:nvPr/>
        </p:nvPicPr>
        <p:blipFill rotWithShape="1">
          <a:blip r:embed="rId2"/>
          <a:srcRect l="1804" r="-2" b="-2"/>
          <a:stretch/>
        </p:blipFill>
        <p:spPr>
          <a:xfrm>
            <a:off x="8129006" y="2355073"/>
            <a:ext cx="3144043" cy="32671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3788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AED0A-E759-4280-BBFC-AE7EF85F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Proposed Variable Weights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amp, table, mirror, clock&#10;&#10;Description automatically generated">
            <a:extLst>
              <a:ext uri="{FF2B5EF4-FFF2-40B4-BE49-F238E27FC236}">
                <a16:creationId xmlns:a16="http://schemas.microsoft.com/office/drawing/2014/main" id="{CC2AC84F-D30C-48F2-98C1-BF1E74ED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9" y="2977856"/>
            <a:ext cx="3031484" cy="20173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E6B7-AC13-4209-B4B9-A440F605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103" y="2108200"/>
            <a:ext cx="8078572" cy="46654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 dirty="0"/>
              <a:t>The funding models for consideration assign different weights to datasets within each of the variables, with “1.0” as the standard value.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/>
              <a:t>TD Population </a:t>
            </a:r>
            <a:r>
              <a:rPr lang="en-US" sz="1800" dirty="0"/>
              <a:t>– All individuals who fall under at least one of three TD eligible groups (disabled, below poverty, and/or 65 years and older) are weighted equally at 1.0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/>
              <a:t>CLM </a:t>
            </a:r>
            <a:r>
              <a:rPr lang="en-US" sz="1800" dirty="0"/>
              <a:t>– Roads data are categized into four population sizes (rural, small urban, small urbanized, and large urbanized), all equally weighted at 1.0.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/>
              <a:t>T&amp;E Services </a:t>
            </a:r>
            <a:r>
              <a:rPr lang="en-US" sz="1800" dirty="0"/>
              <a:t>– The different types of trips and bus passes are weighted at an amount relative to the unit cost (or rate)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/>
              <a:t>A wheelchair trip, for example, is weighted at 1.7 because it is reimbursed 1.7 times the cost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/>
              <a:t>Miles are weighted at 0.1 the amount for an equivalent type of trip, so that each additional mile in a trip adds 0.1 to the total for the trip.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9661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2B6D1-A83B-4EB9-B50F-23C6BA28F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2D57-18FB-4939-A0A0-90FDC29D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Statewide Shares: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C9BF-F84E-4C2D-98F8-788C098A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Once the weighted totals for each variable are tallied, a statewide share for each county by variable can be calculated. Using Alachua County as an example:</a:t>
            </a:r>
          </a:p>
          <a:p>
            <a:r>
              <a:rPr lang="en-US" b="1" dirty="0"/>
              <a:t>Share of TD Population:		(96,121/7,589,002) = 1.27%</a:t>
            </a:r>
          </a:p>
          <a:p>
            <a:r>
              <a:rPr lang="en-US" b="1" dirty="0"/>
              <a:t>Share of Centerline Miles:		(1,820,154/123,099,224) = 1.48%</a:t>
            </a:r>
          </a:p>
          <a:p>
            <a:r>
              <a:rPr lang="en-US" b="1" dirty="0"/>
              <a:t>Share of T&amp;E Services:		(44,483,050/5,290,813.776) = 0.84%</a:t>
            </a:r>
          </a:p>
          <a:p>
            <a:r>
              <a:rPr lang="en-US" b="1" dirty="0"/>
              <a:t>Share of Base:			($650,821/$56,538,360) = 1.15%</a:t>
            </a:r>
          </a:p>
          <a:p>
            <a:pPr marL="0" indent="0">
              <a:buNone/>
            </a:pPr>
            <a:r>
              <a:rPr lang="en-US" b="1" dirty="0"/>
              <a:t>Any model that gives greater weight to a variable that represents a higher statewide share for a county will result </a:t>
            </a:r>
            <a:r>
              <a:rPr lang="en-US" b="1"/>
              <a:t>in more </a:t>
            </a:r>
            <a:r>
              <a:rPr lang="en-US" b="1" dirty="0"/>
              <a:t>funds being allocated toward that same county.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785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Models for Consideration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The study presents three models, with varying weighted totals and statewide shares by variable: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/>
        </p:nvGraphicFramePr>
        <p:xfrm>
          <a:off x="1269508" y="2751666"/>
          <a:ext cx="9419206" cy="3383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18585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368423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Demand</a:t>
                      </a:r>
                    </a:p>
                    <a:p>
                      <a:pPr algn="ctr"/>
                      <a:r>
                        <a:rPr lang="en-US" b="1" dirty="0"/>
                        <a:t>(TD + CLM)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12.5%+12.5%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“Status Quo” approach, uses the similar balance as current formula, just with different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6.25%+6.25%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Performance-driven approach, where more weight is given to prior year performance in T&amp;E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18.75%+18.75%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Demand-driven approach, where more weight is given to a county’s TD population and CLM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0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38" b="6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Alachua County Share in Each Model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49" y="2108201"/>
            <a:ext cx="11283519" cy="4463189"/>
          </a:xfrm>
        </p:spPr>
        <p:txBody>
          <a:bodyPr>
            <a:normAutofit/>
          </a:bodyPr>
          <a:lstStyle/>
          <a:p>
            <a:r>
              <a:rPr lang="en-US" b="1" dirty="0"/>
              <a:t>With statewide shares calculated for each county and weights assigned to each variable, it then becomes possible to calculate each county’s share of the total amount appropriated for the T&amp;E Grant (allocation factor) under each model. Taking Alachua County as an example again:</a:t>
            </a:r>
          </a:p>
          <a:p>
            <a:r>
              <a:rPr lang="en-US" b="1" dirty="0"/>
              <a:t>Proposed Variable:	      Model 1		      Model 2	                      Model 3</a:t>
            </a:r>
          </a:p>
          <a:p>
            <a:r>
              <a:rPr lang="en-US" dirty="0"/>
              <a:t>Share of TD Population: 	(1.27%*12.5%)		(1.27%*6.25%)		(1.27%*18.75%)</a:t>
            </a:r>
          </a:p>
          <a:p>
            <a:r>
              <a:rPr lang="en-US" dirty="0"/>
              <a:t>Share of CLM:		+(1.48%*12.5%)		+(1.48%*6.25%)		+(1.48%*18.75%)</a:t>
            </a:r>
          </a:p>
          <a:p>
            <a:r>
              <a:rPr lang="en-US" dirty="0"/>
              <a:t>Share of T&amp;E Services:	+(0.84%*25%)		+(0.84%*37.5%)		+(0.84%*12.5%)</a:t>
            </a:r>
          </a:p>
          <a:p>
            <a:r>
              <a:rPr lang="en-US" dirty="0"/>
              <a:t>Share of Base:		</a:t>
            </a:r>
            <a:r>
              <a:rPr lang="en-US" u="heavy" dirty="0"/>
              <a:t>+(1.15%*50%)		+(1.15%*50%)		+(1.15%*50%)</a:t>
            </a:r>
          </a:p>
          <a:p>
            <a:r>
              <a:rPr lang="en-US" dirty="0"/>
              <a:t>Allocation Factor		=1.13%			=1.06%			=1.20%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1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Allocation Amounts for Alachua County Under Each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19208"/>
          </a:xfrm>
        </p:spPr>
        <p:txBody>
          <a:bodyPr>
            <a:normAutofit/>
          </a:bodyPr>
          <a:lstStyle/>
          <a:p>
            <a:r>
              <a:rPr lang="en-US" dirty="0"/>
              <a:t>Finally, after calculating the allocation factor under each model, it becomes possible to determine the allocation amount for each county. Using Alachua County as the example: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6000" dirty="0"/>
          </a:p>
          <a:p>
            <a:r>
              <a:rPr lang="en-US" i="1" dirty="0"/>
              <a:t>*Models 1, 2, and 3 assume total funding equal to FY 2020-21 appropriation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5516"/>
              </p:ext>
            </p:extLst>
          </p:nvPr>
        </p:nvGraphicFramePr>
        <p:xfrm>
          <a:off x="752236" y="2986916"/>
          <a:ext cx="10342484" cy="2494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71961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1515121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234392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  <a:gridCol w="1748684">
                  <a:extLst>
                    <a:ext uri="{9D8B030D-6E8A-4147-A177-3AD203B41FA5}">
                      <a16:colId xmlns:a16="http://schemas.microsoft.com/office/drawing/2014/main" val="4281673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Proposed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FY2019-20</a:t>
                      </a:r>
                    </a:p>
                    <a:p>
                      <a:pPr algn="ctr"/>
                      <a:r>
                        <a:rPr lang="en-US" b="1" dirty="0"/>
                        <a:t>(Pre-”Hold Harmless”)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FY2018-19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TD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$89,795.08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$$44,897.54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$134,692.62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$104,826.66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$52,413.33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$157,239.99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T&amp;E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$119,212.29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$178,818.43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$59,606.14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2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Total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$640,269.45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$602,564.72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$677,974.18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$650,820.54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$605,854.51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6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F281AFC-C33B-4F09-A928-1EC58A95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ivacy not included - GoToMeeting">
            <a:hlinkClick r:id="rId2"/>
            <a:extLst>
              <a:ext uri="{FF2B5EF4-FFF2-40B4-BE49-F238E27FC236}">
                <a16:creationId xmlns:a16="http://schemas.microsoft.com/office/drawing/2014/main" id="{51924B41-D9CD-471D-82A4-6E7E73707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6" r="-1" b="20982"/>
          <a:stretch/>
        </p:blipFill>
        <p:spPr bwMode="auto">
          <a:xfrm>
            <a:off x="20" y="227"/>
            <a:ext cx="1219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6">
            <a:extLst>
              <a:ext uri="{FF2B5EF4-FFF2-40B4-BE49-F238E27FC236}">
                <a16:creationId xmlns:a16="http://schemas.microsoft.com/office/drawing/2014/main" id="{D68028DB-A126-4990-9942-0625D2371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6805E71-D4F6-4554-B94A-1551CA75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3ED8B0AB-AFC8-4BD9-8F04-45B43D074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749BB-CB41-4FFA-9562-DF9E647F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4267831"/>
            <a:ext cx="797090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Webinar Tutorial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8BCD8A7A-53FC-474D-B04F-67F9F428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7800" y="4377267"/>
            <a:ext cx="3121152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6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945E-EA2D-4EF3-AA31-9CDE692E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640080"/>
            <a:ext cx="4406478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Public Input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75FE3DC2-FF34-4B65-8E61-F87D7AF4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r="12327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1F41D78-4B28-40C1-8E52-49FEE898E845}"/>
              </a:ext>
            </a:extLst>
          </p:cNvPr>
          <p:cNvSpPr txBox="1">
            <a:spLocks/>
          </p:cNvSpPr>
          <p:nvPr/>
        </p:nvSpPr>
        <p:spPr>
          <a:xfrm>
            <a:off x="-6220" y="3870670"/>
            <a:ext cx="4844550" cy="17932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Stakeholders may submit feedback at: </a:t>
            </a:r>
            <a:r>
              <a:rPr lang="en-US" sz="2000" dirty="0">
                <a:hlinkClick r:id="rId3"/>
              </a:rPr>
              <a:t>https://ctdallocationstudy.com/</a:t>
            </a:r>
            <a:endParaRPr lang="en-US" sz="2000" dirty="0"/>
          </a:p>
          <a:p>
            <a:r>
              <a:rPr lang="en-US" sz="2000" dirty="0"/>
              <a:t>For more information, please contact David Darm, CTD Executive Director, at: </a:t>
            </a:r>
            <a:r>
              <a:rPr lang="en-US" sz="2000" dirty="0">
                <a:hlinkClick r:id="rId4"/>
              </a:rPr>
              <a:t>David.Darm@dot.state.fl.us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4430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Funding Allocation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Scope &amp; Objectives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83D73-C0E3-4AF9-9641-0E52AD36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16835"/>
            <a:ext cx="659896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Trip &amp; Equipment Grant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86C4468-CC16-451E-98FC-9B672345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505068"/>
            <a:ext cx="6810375" cy="39052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Majority of Transportation Disadvantaged Trust Fund (TDTF) dollars are funded by the T&amp;E Grant, subject to legislative appropriation.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Grant funds are allocated to each county’s Community Transportation Coordinator (CTC).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Allocation methodology established in Rule 41-2.014, FAC, in 1990s.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CTD implemented changes through legislative proviso for two fiscal years (2017-18, 2018-19).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CTD announced notice for development of rulemaking in 2019 to explore changes to the allocation methodology.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Insightful consideration of potential changes is essential before moving forward…</a:t>
            </a:r>
          </a:p>
        </p:txBody>
      </p:sp>
      <p:pic>
        <p:nvPicPr>
          <p:cNvPr id="38" name="Graphic 24" descr="Dollar">
            <a:extLst>
              <a:ext uri="{FF2B5EF4-FFF2-40B4-BE49-F238E27FC236}">
                <a16:creationId xmlns:a16="http://schemas.microsoft.com/office/drawing/2014/main" id="{8236F008-9852-4819-B5BB-D92E591E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1982" y="1770977"/>
            <a:ext cx="3294253" cy="32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7910" y="1750042"/>
            <a:ext cx="3659819" cy="242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0" name="CustomShape 1"/>
          <p:cNvSpPr/>
          <p:nvPr/>
        </p:nvSpPr>
        <p:spPr>
          <a:xfrm>
            <a:off x="212759" y="413280"/>
            <a:ext cx="6152529" cy="4425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“Decisions will be better, and better understood </a:t>
            </a: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supported, if transparency, discussion and debate, communication and collaboration precede them.</a:t>
            </a: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Robert Gates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Former U.S. Secretary of Defense</a:t>
            </a: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82036-73FF-4CE6-9445-3DF8DFDE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Study Objectives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D8DB4-066E-4588-9D04-B8A448FAB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1841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79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15B1-264A-4D1B-B336-06C98033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Guiding Principles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1FF6D-D7A0-4257-AC83-C24B1FF32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094771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6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3014</Words>
  <Application>Microsoft Office PowerPoint</Application>
  <PresentationFormat>Widescreen</PresentationFormat>
  <Paragraphs>272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Andalus</vt:lpstr>
      <vt:lpstr>Arial</vt:lpstr>
      <vt:lpstr>Bookman Old Style</vt:lpstr>
      <vt:lpstr>Calibri</vt:lpstr>
      <vt:lpstr>Calibri Light</vt:lpstr>
      <vt:lpstr>Franklin Gothic Book</vt:lpstr>
      <vt:lpstr>Times New Roman</vt:lpstr>
      <vt:lpstr>Office Theme</vt:lpstr>
      <vt:lpstr>2_Office Theme</vt:lpstr>
      <vt:lpstr>1_RetrospectVTI</vt:lpstr>
      <vt:lpstr>Worksheet</vt:lpstr>
      <vt:lpstr>Public Workshop: Trip &amp; Equipment Grant Allocation Methodology</vt:lpstr>
      <vt:lpstr>Objectives of the Public Workshop</vt:lpstr>
      <vt:lpstr>Meeting Rules</vt:lpstr>
      <vt:lpstr>Webinar Tutorial</vt:lpstr>
      <vt:lpstr>Funding Allocation Study</vt:lpstr>
      <vt:lpstr>Trip &amp; Equipment Grant</vt:lpstr>
      <vt:lpstr>PowerPoint Presentation</vt:lpstr>
      <vt:lpstr>Study Objectives</vt:lpstr>
      <vt:lpstr>Guiding Principles</vt:lpstr>
      <vt:lpstr>Questions to Consider for this Presentation…</vt:lpstr>
      <vt:lpstr>…Questions to Consider for this Presentation</vt:lpstr>
      <vt:lpstr>Understanding the Current Methodology</vt:lpstr>
      <vt:lpstr>Allocations VS Disbursements</vt:lpstr>
      <vt:lpstr>Allocation/Disbursement Process</vt:lpstr>
      <vt:lpstr>Rule 41-2.014(5), FAC</vt:lpstr>
      <vt:lpstr>Applying the Current Methodology: Alachua County</vt:lpstr>
      <vt:lpstr>Calculating Current Formula Funding: Alachua County</vt:lpstr>
      <vt:lpstr>Effective Current Total Distributions: Alachua County</vt:lpstr>
      <vt:lpstr>Valuing Each Formula Category: County and Statewide</vt:lpstr>
      <vt:lpstr>Diving into the Data </vt:lpstr>
      <vt:lpstr>Four Data Sources</vt:lpstr>
      <vt:lpstr>Analysis of Individual Variables</vt:lpstr>
      <vt:lpstr>1. Estimating TD Population by County</vt:lpstr>
      <vt:lpstr>Applying TD Population Data to the Formula</vt:lpstr>
      <vt:lpstr>2. Estimating Demand for Transportation by County</vt:lpstr>
      <vt:lpstr>Relationship Between CLM and DVMT</vt:lpstr>
      <vt:lpstr>Relationship Between Population and DVMT</vt:lpstr>
      <vt:lpstr>Relationship Between Square Miles and DVMT</vt:lpstr>
      <vt:lpstr>Using CLM Data in the Formula</vt:lpstr>
      <vt:lpstr>3. Measuring Services Provided Across the Coordinated Transportation System </vt:lpstr>
      <vt:lpstr>4. Measuring Services Provided under the T&amp;E Grant Program</vt:lpstr>
      <vt:lpstr>Using T&amp;E Invoice Data as an Alternative Performance Variable in the Formula</vt:lpstr>
      <vt:lpstr>Proposed Changes</vt:lpstr>
      <vt:lpstr>Summary of Proposed Changes</vt:lpstr>
      <vt:lpstr>Proposed Variable Weights</vt:lpstr>
      <vt:lpstr>Calculating Statewide Shares: Alachua County</vt:lpstr>
      <vt:lpstr>Models for Consideration</vt:lpstr>
      <vt:lpstr>Calculating Alachua County Share in Each Model </vt:lpstr>
      <vt:lpstr>Allocation Amounts for Alachua County Under Each Model</vt:lpstr>
      <vt:lpstr>Public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Workshop: Trip &amp; Equipment Grant Allocation Methodology</dc:title>
  <dc:creator>David</dc:creator>
  <cp:lastModifiedBy>Casey Perkins</cp:lastModifiedBy>
  <cp:revision>9</cp:revision>
  <dcterms:created xsi:type="dcterms:W3CDTF">2020-06-25T18:13:57Z</dcterms:created>
  <dcterms:modified xsi:type="dcterms:W3CDTF">2020-06-25T21:35:54Z</dcterms:modified>
</cp:coreProperties>
</file>